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588" r:id="rId2"/>
    <p:sldId id="573" r:id="rId3"/>
    <p:sldId id="607" r:id="rId4"/>
    <p:sldId id="608" r:id="rId5"/>
    <p:sldId id="609" r:id="rId6"/>
    <p:sldId id="610" r:id="rId7"/>
    <p:sldId id="611" r:id="rId8"/>
    <p:sldId id="612" r:id="rId9"/>
    <p:sldId id="613" r:id="rId10"/>
    <p:sldId id="614" r:id="rId11"/>
    <p:sldId id="615" r:id="rId12"/>
    <p:sldId id="628" r:id="rId13"/>
    <p:sldId id="626" r:id="rId14"/>
    <p:sldId id="629" r:id="rId15"/>
    <p:sldId id="627" r:id="rId16"/>
    <p:sldId id="616" r:id="rId17"/>
    <p:sldId id="618" r:id="rId18"/>
    <p:sldId id="620" r:id="rId19"/>
    <p:sldId id="619" r:id="rId20"/>
    <p:sldId id="621" r:id="rId21"/>
    <p:sldId id="622" r:id="rId22"/>
    <p:sldId id="623" r:id="rId23"/>
    <p:sldId id="624" r:id="rId24"/>
    <p:sldId id="617" r:id="rId25"/>
    <p:sldId id="600" r:id="rId26"/>
  </p:sldIdLst>
  <p:sldSz cx="9144000" cy="6858000" type="screen4x3"/>
  <p:notesSz cx="6788150" cy="9923463"/>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ED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544" autoAdjust="0"/>
    <p:restoredTop sz="79570" autoAdjust="0"/>
  </p:normalViewPr>
  <p:slideViewPr>
    <p:cSldViewPr>
      <p:cViewPr varScale="1">
        <p:scale>
          <a:sx n="53" d="100"/>
          <a:sy n="53" d="100"/>
        </p:scale>
        <p:origin x="182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7938" name="Rectangle 2"/>
          <p:cNvSpPr>
            <a:spLocks noGrp="1" noChangeArrowheads="1"/>
          </p:cNvSpPr>
          <p:nvPr>
            <p:ph type="hdr" sz="quarter"/>
          </p:nvPr>
        </p:nvSpPr>
        <p:spPr bwMode="auto">
          <a:xfrm>
            <a:off x="0" y="0"/>
            <a:ext cx="29416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ru-RU"/>
          </a:p>
        </p:txBody>
      </p:sp>
      <p:sp>
        <p:nvSpPr>
          <p:cNvPr id="167939" name="Rectangle 3"/>
          <p:cNvSpPr>
            <a:spLocks noGrp="1" noChangeArrowheads="1"/>
          </p:cNvSpPr>
          <p:nvPr>
            <p:ph type="dt" sz="quarter" idx="1"/>
          </p:nvPr>
        </p:nvSpPr>
        <p:spPr bwMode="auto">
          <a:xfrm>
            <a:off x="3844925" y="0"/>
            <a:ext cx="29416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61DF830E-8099-4136-9E8E-79897B44B1D0}" type="datetimeFigureOut">
              <a:rPr lang="ru-RU"/>
              <a:pPr>
                <a:defRPr/>
              </a:pPr>
              <a:t>19.05.2016</a:t>
            </a:fld>
            <a:endParaRPr lang="ru-RU"/>
          </a:p>
        </p:txBody>
      </p:sp>
      <p:sp>
        <p:nvSpPr>
          <p:cNvPr id="167940" name="Rectangle 4"/>
          <p:cNvSpPr>
            <a:spLocks noGrp="1" noChangeArrowheads="1"/>
          </p:cNvSpPr>
          <p:nvPr>
            <p:ph type="ftr" sz="quarter" idx="2"/>
          </p:nvPr>
        </p:nvSpPr>
        <p:spPr bwMode="auto">
          <a:xfrm>
            <a:off x="0" y="9424988"/>
            <a:ext cx="29416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ru-RU"/>
          </a:p>
        </p:txBody>
      </p:sp>
      <p:sp>
        <p:nvSpPr>
          <p:cNvPr id="167941" name="Rectangle 5"/>
          <p:cNvSpPr>
            <a:spLocks noGrp="1" noChangeArrowheads="1"/>
          </p:cNvSpPr>
          <p:nvPr>
            <p:ph type="sldNum" sz="quarter" idx="3"/>
          </p:nvPr>
        </p:nvSpPr>
        <p:spPr bwMode="auto">
          <a:xfrm>
            <a:off x="3844925" y="9424988"/>
            <a:ext cx="29416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D85538B6-9A08-444C-BB15-583A82A095B3}" type="slidenum">
              <a:rPr lang="ru-RU"/>
              <a:pPr>
                <a:defRPr/>
              </a:pPr>
              <a:t>‹#›</a:t>
            </a:fld>
            <a:endParaRPr lang="ru-RU"/>
          </a:p>
        </p:txBody>
      </p:sp>
    </p:spTree>
    <p:extLst>
      <p:ext uri="{BB962C8B-B14F-4D97-AF65-F5344CB8AC3E}">
        <p14:creationId xmlns:p14="http://schemas.microsoft.com/office/powerpoint/2010/main" val="41501881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1638"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44925" y="0"/>
            <a:ext cx="2941638"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10C9455-17DC-42CF-8DC9-B197454021F7}" type="datetimeFigureOut">
              <a:rPr lang="ru-RU"/>
              <a:pPr>
                <a:defRPr/>
              </a:pPr>
              <a:t>19.05.2016</a:t>
            </a:fld>
            <a:endParaRPr lang="ru-RU"/>
          </a:p>
        </p:txBody>
      </p:sp>
      <p:sp>
        <p:nvSpPr>
          <p:cNvPr id="4" name="Образ слайда 3"/>
          <p:cNvSpPr>
            <a:spLocks noGrp="1" noRot="1" noChangeAspect="1"/>
          </p:cNvSpPr>
          <p:nvPr>
            <p:ph type="sldImg" idx="2"/>
          </p:nvPr>
        </p:nvSpPr>
        <p:spPr>
          <a:xfrm>
            <a:off x="912813" y="744538"/>
            <a:ext cx="4960937" cy="37211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79450" y="4713288"/>
            <a:ext cx="5429250" cy="4465637"/>
          </a:xfrm>
          <a:prstGeom prst="rect">
            <a:avLst/>
          </a:prstGeom>
        </p:spPr>
        <p:txBody>
          <a:bodyPr vert="horz" lIns="91440" tIns="45720" rIns="91440" bIns="45720" rtlCol="0">
            <a:normAutofit/>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0" y="9424988"/>
            <a:ext cx="2941638"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44925" y="9424988"/>
            <a:ext cx="2941638"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11B7A61-A5FC-48A2-8C51-DB8748864C9D}" type="slidenum">
              <a:rPr lang="ru-RU"/>
              <a:pPr>
                <a:defRPr/>
              </a:pPr>
              <a:t>‹#›</a:t>
            </a:fld>
            <a:endParaRPr lang="ru-RU"/>
          </a:p>
        </p:txBody>
      </p:sp>
    </p:spTree>
    <p:extLst>
      <p:ext uri="{BB962C8B-B14F-4D97-AF65-F5344CB8AC3E}">
        <p14:creationId xmlns:p14="http://schemas.microsoft.com/office/powerpoint/2010/main" val="30315594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3"/>
          <p:cNvSpPr>
            <a:spLocks noGrp="1" noChangeArrowheads="1"/>
          </p:cNvSpPr>
          <p:nvPr>
            <p:ph type="sldNum" sz="quarter"/>
          </p:nvPr>
        </p:nvSpPr>
        <p:spPr>
          <a:noFill/>
        </p:spPr>
        <p:txBody>
          <a:bodyPr/>
          <a:lstStyle/>
          <a:p>
            <a:fld id="{2190C750-AA71-4101-8D40-CD180481EA25}" type="slidenum">
              <a:rPr lang="ru-RU" smtClean="0"/>
              <a:pPr/>
              <a:t>1</a:t>
            </a:fld>
            <a:endParaRPr lang="ru-RU"/>
          </a:p>
        </p:txBody>
      </p:sp>
      <p:sp>
        <p:nvSpPr>
          <p:cNvPr id="44035" name="Rectangle 1"/>
          <p:cNvSpPr>
            <a:spLocks noGrp="1" noRot="1" noChangeAspect="1" noChangeArrowheads="1" noTextEdit="1"/>
          </p:cNvSpPr>
          <p:nvPr>
            <p:ph type="sldImg"/>
          </p:nvPr>
        </p:nvSpPr>
        <p:spPr>
          <a:xfrm>
            <a:off x="841375" y="882650"/>
            <a:ext cx="5799138" cy="4349750"/>
          </a:xfrm>
          <a:solidFill>
            <a:srgbClr val="FFFFFF"/>
          </a:solidFill>
          <a:ln>
            <a:solidFill>
              <a:srgbClr val="000000"/>
            </a:solidFill>
            <a:miter lim="800000"/>
          </a:ln>
        </p:spPr>
      </p:sp>
      <p:sp>
        <p:nvSpPr>
          <p:cNvPr id="44036" name="Rectangle 2"/>
          <p:cNvSpPr>
            <a:spLocks noGrp="1" noChangeArrowheads="1"/>
          </p:cNvSpPr>
          <p:nvPr>
            <p:ph type="body" idx="1"/>
          </p:nvPr>
        </p:nvSpPr>
        <p:spPr>
          <a:xfrm>
            <a:off x="747954" y="5511313"/>
            <a:ext cx="5986771" cy="5221877"/>
          </a:xfrm>
          <a:noFill/>
          <a:ln/>
        </p:spPr>
        <p:txBody>
          <a:bodyPr wrap="none" anchor="ctr"/>
          <a:lstStyle/>
          <a:p>
            <a:endParaRPr lang="ru-RU"/>
          </a:p>
        </p:txBody>
      </p:sp>
    </p:spTree>
    <p:extLst>
      <p:ext uri="{BB962C8B-B14F-4D97-AF65-F5344CB8AC3E}">
        <p14:creationId xmlns:p14="http://schemas.microsoft.com/office/powerpoint/2010/main" val="4005592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lvl1pPr>
              <a:defRPr/>
            </a:lvl1pPr>
          </a:lstStyle>
          <a:p>
            <a:pPr>
              <a:defRPr/>
            </a:pPr>
            <a:fld id="{28D6DA99-7384-4371-8CF9-5EBC58EB8C8C}" type="datetimeFigureOut">
              <a:rPr lang="ru-RU"/>
              <a:pPr>
                <a:defRPr/>
              </a:pPr>
              <a:t>19.05.2016</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E990205-370C-475E-858A-3722DEF3FD44}"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523EC884-2471-4EAC-80FE-F95BC48FF6C4}" type="datetimeFigureOut">
              <a:rPr lang="ru-RU"/>
              <a:pPr>
                <a:defRPr/>
              </a:pPr>
              <a:t>19.05.2016</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0D88BC5-61E4-4765-83AF-640B7C3578C3}"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7DCE39C3-C571-4824-BF4F-9123534C8685}" type="datetimeFigureOut">
              <a:rPr lang="ru-RU"/>
              <a:pPr>
                <a:defRPr/>
              </a:pPr>
              <a:t>19.05.2016</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446ADF0-76BA-4154-95CC-708224CD9E01}"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Пользовательский маке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25760"/>
            <a:ext cx="8229600" cy="1143000"/>
          </a:xfrm>
        </p:spPr>
        <p:txBody>
          <a:bodyPr>
            <a:normAutofit/>
          </a:bodyPr>
          <a:lstStyle>
            <a:lvl1pPr>
              <a:defRPr sz="4200">
                <a:solidFill>
                  <a:schemeClr val="accent1">
                    <a:lumMod val="75000"/>
                  </a:schemeClr>
                </a:solidFill>
              </a:defRPr>
            </a:lvl1pPr>
          </a:lstStyle>
          <a:p>
            <a:r>
              <a:rPr lang="ru-RU" dirty="0"/>
              <a:t>Образец заголовка</a:t>
            </a:r>
          </a:p>
        </p:txBody>
      </p:sp>
      <p:sp>
        <p:nvSpPr>
          <p:cNvPr id="3" name="Дата 2"/>
          <p:cNvSpPr>
            <a:spLocks noGrp="1"/>
          </p:cNvSpPr>
          <p:nvPr>
            <p:ph type="dt" sz="half" idx="10"/>
          </p:nvPr>
        </p:nvSpPr>
        <p:spPr/>
        <p:txBody>
          <a:bodyPr/>
          <a:lstStyle>
            <a:lvl1pPr>
              <a:defRPr b="1">
                <a:solidFill>
                  <a:schemeClr val="accent1">
                    <a:lumMod val="75000"/>
                  </a:schemeClr>
                </a:solidFill>
              </a:defRPr>
            </a:lvl1pPr>
          </a:lstStyle>
          <a:p>
            <a:pPr>
              <a:defRPr/>
            </a:pPr>
            <a:r>
              <a:rPr lang="en-US"/>
              <a:t>Critical Reasoning</a:t>
            </a:r>
            <a:endParaRPr lang="ru-RU"/>
          </a:p>
        </p:txBody>
      </p:sp>
      <p:sp>
        <p:nvSpPr>
          <p:cNvPr id="4" name="Нижний колонтитул 3"/>
          <p:cNvSpPr>
            <a:spLocks noGrp="1"/>
          </p:cNvSpPr>
          <p:nvPr>
            <p:ph type="ftr" sz="quarter" idx="11"/>
          </p:nvPr>
        </p:nvSpPr>
        <p:spPr/>
        <p:txBody>
          <a:bodyPr/>
          <a:lstStyle>
            <a:lvl1pPr>
              <a:defRPr>
                <a:solidFill>
                  <a:schemeClr val="accent1">
                    <a:lumMod val="75000"/>
                  </a:schemeClr>
                </a:solidFill>
              </a:defRPr>
            </a:lvl1pPr>
          </a:lstStyle>
          <a:p>
            <a:pPr>
              <a:defRPr/>
            </a:pPr>
            <a:r>
              <a:rPr lang="en-US" dirty="0"/>
              <a:t>SAT Prep Course, MBA Consult 2011</a:t>
            </a:r>
            <a:endParaRPr lang="ru-RU" dirty="0"/>
          </a:p>
        </p:txBody>
      </p:sp>
      <p:sp>
        <p:nvSpPr>
          <p:cNvPr id="5" name="Номер слайда 4"/>
          <p:cNvSpPr>
            <a:spLocks noGrp="1"/>
          </p:cNvSpPr>
          <p:nvPr>
            <p:ph type="sldNum" sz="quarter" idx="12"/>
          </p:nvPr>
        </p:nvSpPr>
        <p:spPr/>
        <p:txBody>
          <a:bodyPr/>
          <a:lstStyle>
            <a:lvl1pPr>
              <a:defRPr sz="1800">
                <a:solidFill>
                  <a:schemeClr val="accent1">
                    <a:lumMod val="75000"/>
                  </a:schemeClr>
                </a:solidFill>
              </a:defRPr>
            </a:lvl1pPr>
          </a:lstStyle>
          <a:p>
            <a:pPr>
              <a:defRPr/>
            </a:pPr>
            <a:fld id="{4E524DAE-B221-498E-A931-00449D53931D}" type="slidenum">
              <a:rPr lang="ru-RU"/>
              <a:pPr>
                <a:defRPr/>
              </a:pPr>
              <a:t>‹#›</a:t>
            </a:fld>
            <a:endParaRPr lang="ru-RU"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Пользовательский макет">
    <p:spTree>
      <p:nvGrpSpPr>
        <p:cNvPr id="1" name=""/>
        <p:cNvGrpSpPr/>
        <p:nvPr/>
      </p:nvGrpSpPr>
      <p:grpSpPr>
        <a:xfrm>
          <a:off x="0" y="0"/>
          <a:ext cx="0" cy="0"/>
          <a:chOff x="0" y="0"/>
          <a:chExt cx="0" cy="0"/>
        </a:xfrm>
      </p:grpSpPr>
      <p:sp>
        <p:nvSpPr>
          <p:cNvPr id="6" name="Заголовок 1"/>
          <p:cNvSpPr>
            <a:spLocks noGrp="1"/>
          </p:cNvSpPr>
          <p:nvPr>
            <p:ph type="title"/>
          </p:nvPr>
        </p:nvSpPr>
        <p:spPr>
          <a:xfrm>
            <a:off x="457200" y="125760"/>
            <a:ext cx="8229600" cy="1143000"/>
          </a:xfrm>
        </p:spPr>
        <p:txBody>
          <a:bodyPr>
            <a:normAutofit/>
          </a:bodyPr>
          <a:lstStyle>
            <a:lvl1pPr>
              <a:defRPr sz="4200">
                <a:solidFill>
                  <a:schemeClr val="accent1">
                    <a:lumMod val="75000"/>
                  </a:schemeClr>
                </a:solidFill>
              </a:defRPr>
            </a:lvl1pPr>
          </a:lstStyle>
          <a:p>
            <a:r>
              <a:rPr lang="ru-RU" dirty="0"/>
              <a:t>Образец заголовка</a:t>
            </a:r>
          </a:p>
        </p:txBody>
      </p:sp>
      <p:sp>
        <p:nvSpPr>
          <p:cNvPr id="3" name="Дата 2"/>
          <p:cNvSpPr>
            <a:spLocks noGrp="1"/>
          </p:cNvSpPr>
          <p:nvPr>
            <p:ph type="dt" sz="half" idx="10"/>
          </p:nvPr>
        </p:nvSpPr>
        <p:spPr/>
        <p:txBody>
          <a:bodyPr/>
          <a:lstStyle>
            <a:lvl1pPr>
              <a:defRPr b="1">
                <a:solidFill>
                  <a:schemeClr val="accent1">
                    <a:lumMod val="75000"/>
                  </a:schemeClr>
                </a:solidFill>
              </a:defRPr>
            </a:lvl1pPr>
          </a:lstStyle>
          <a:p>
            <a:pPr>
              <a:defRPr/>
            </a:pPr>
            <a:r>
              <a:rPr lang="en-US"/>
              <a:t>Critical Reasoning</a:t>
            </a:r>
            <a:endParaRPr lang="ru-RU"/>
          </a:p>
        </p:txBody>
      </p:sp>
      <p:sp>
        <p:nvSpPr>
          <p:cNvPr id="4" name="Нижний колонтитул 3"/>
          <p:cNvSpPr>
            <a:spLocks noGrp="1"/>
          </p:cNvSpPr>
          <p:nvPr>
            <p:ph type="ftr" sz="quarter" idx="11"/>
          </p:nvPr>
        </p:nvSpPr>
        <p:spPr/>
        <p:txBody>
          <a:bodyPr/>
          <a:lstStyle>
            <a:lvl1pPr>
              <a:defRPr>
                <a:solidFill>
                  <a:schemeClr val="accent1">
                    <a:lumMod val="75000"/>
                  </a:schemeClr>
                </a:solidFill>
              </a:defRPr>
            </a:lvl1pPr>
          </a:lstStyle>
          <a:p>
            <a:pPr>
              <a:defRPr/>
            </a:pPr>
            <a:r>
              <a:rPr lang="en-US" dirty="0"/>
              <a:t>SAT Prep Course, MBA Consult 2011</a:t>
            </a:r>
            <a:endParaRPr lang="ru-RU" dirty="0"/>
          </a:p>
        </p:txBody>
      </p:sp>
      <p:sp>
        <p:nvSpPr>
          <p:cNvPr id="5" name="Номер слайда 4"/>
          <p:cNvSpPr>
            <a:spLocks noGrp="1"/>
          </p:cNvSpPr>
          <p:nvPr>
            <p:ph type="sldNum" sz="quarter" idx="12"/>
          </p:nvPr>
        </p:nvSpPr>
        <p:spPr/>
        <p:txBody>
          <a:bodyPr/>
          <a:lstStyle>
            <a:lvl1pPr>
              <a:defRPr sz="1800">
                <a:solidFill>
                  <a:schemeClr val="accent1">
                    <a:lumMod val="75000"/>
                  </a:schemeClr>
                </a:solidFill>
              </a:defRPr>
            </a:lvl1pPr>
          </a:lstStyle>
          <a:p>
            <a:pPr>
              <a:defRPr/>
            </a:pPr>
            <a:fld id="{96DA5C1D-C1F9-42D7-AF1C-C2066A6A12F2}" type="slidenum">
              <a:rPr lang="ru-RU"/>
              <a:pPr>
                <a:defRPr/>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7A750E14-4EC5-4376-8C91-BFB22D348F7D}" type="datetimeFigureOut">
              <a:rPr lang="ru-RU"/>
              <a:pPr>
                <a:defRPr/>
              </a:pPr>
              <a:t>19.05.2016</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653DA69-B832-4A65-B4BF-261C832E9E3F}"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pPr>
              <a:defRPr/>
            </a:pPr>
            <a:fld id="{DED32104-87C5-4456-BE4D-58ACCF2FCE7A}" type="datetimeFigureOut">
              <a:rPr lang="ru-RU"/>
              <a:pPr>
                <a:defRPr/>
              </a:pPr>
              <a:t>19.05.2016</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15AA9AD-BE8B-4888-A9DA-B0F5D23D1D6F}"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p:cNvSpPr>
            <a:spLocks noGrp="1"/>
          </p:cNvSpPr>
          <p:nvPr>
            <p:ph type="dt" sz="half" idx="10"/>
          </p:nvPr>
        </p:nvSpPr>
        <p:spPr/>
        <p:txBody>
          <a:bodyPr/>
          <a:lstStyle>
            <a:lvl1pPr>
              <a:defRPr/>
            </a:lvl1pPr>
          </a:lstStyle>
          <a:p>
            <a:pPr>
              <a:defRPr/>
            </a:pPr>
            <a:fld id="{5A9E9538-0B2A-49C2-9BF6-0A261117F6D1}" type="datetimeFigureOut">
              <a:rPr lang="ru-RU"/>
              <a:pPr>
                <a:defRPr/>
              </a:pPr>
              <a:t>19.05.2016</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3E583D0-2E26-4A0E-A649-AE4B50D7516E}"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p:cNvSpPr>
            <a:spLocks noGrp="1"/>
          </p:cNvSpPr>
          <p:nvPr>
            <p:ph type="dt" sz="half" idx="10"/>
          </p:nvPr>
        </p:nvSpPr>
        <p:spPr/>
        <p:txBody>
          <a:bodyPr/>
          <a:lstStyle>
            <a:lvl1pPr>
              <a:defRPr/>
            </a:lvl1pPr>
          </a:lstStyle>
          <a:p>
            <a:pPr>
              <a:defRPr/>
            </a:pPr>
            <a:fld id="{56CBEE50-A686-4473-B390-09C6F931A05B}" type="datetimeFigureOut">
              <a:rPr lang="ru-RU"/>
              <a:pPr>
                <a:defRPr/>
              </a:pPr>
              <a:t>19.05.2016</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D39BAF30-67F0-493C-91E2-68A82B0762C4}"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3"/>
          <p:cNvSpPr>
            <a:spLocks noGrp="1"/>
          </p:cNvSpPr>
          <p:nvPr>
            <p:ph type="dt" sz="half" idx="10"/>
          </p:nvPr>
        </p:nvSpPr>
        <p:spPr/>
        <p:txBody>
          <a:bodyPr/>
          <a:lstStyle>
            <a:lvl1pPr>
              <a:defRPr/>
            </a:lvl1pPr>
          </a:lstStyle>
          <a:p>
            <a:pPr>
              <a:defRPr/>
            </a:pPr>
            <a:fld id="{28144DC8-BA4F-48D1-9696-A509F1FF088D}" type="datetimeFigureOut">
              <a:rPr lang="ru-RU"/>
              <a:pPr>
                <a:defRPr/>
              </a:pPr>
              <a:t>19.05.2016</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7D4DD222-5EE9-41BD-8DFB-394A2FBEBECC}"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24E97659-8141-4448-BE2A-2CCD82427ED9}" type="datetimeFigureOut">
              <a:rPr lang="ru-RU"/>
              <a:pPr>
                <a:defRPr/>
              </a:pPr>
              <a:t>19.05.2016</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858C2311-7810-4427-9DD5-6A93B9C36CF4}"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D8C61C2F-5FA0-4CBD-B4DA-D0DB55F7363B}" type="datetimeFigureOut">
              <a:rPr lang="ru-RU"/>
              <a:pPr>
                <a:defRPr/>
              </a:pPr>
              <a:t>19.05.2016</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1E0C242C-602F-4122-9851-B87EA2E2B57B}"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8C90088E-8B05-4967-9EF5-03D3C2D4080B}" type="datetimeFigureOut">
              <a:rPr lang="ru-RU"/>
              <a:pPr>
                <a:defRPr/>
              </a:pPr>
              <a:t>19.05.2016</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7086507F-94C9-4692-AEFC-40A4C5844A7E}"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2E92307-A94C-47D6-A201-CE3AAF87D7DF}" type="datetimeFigureOut">
              <a:rPr lang="ru-RU"/>
              <a:pPr>
                <a:defRPr/>
              </a:pPr>
              <a:t>19.05.2016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47587BE-1719-4317-A52E-B4C669B6E376}"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4056" r:id="rId1"/>
    <p:sldLayoutId id="2147484057" r:id="rId2"/>
    <p:sldLayoutId id="2147484058" r:id="rId3"/>
    <p:sldLayoutId id="2147484059" r:id="rId4"/>
    <p:sldLayoutId id="2147484060" r:id="rId5"/>
    <p:sldLayoutId id="2147484061" r:id="rId6"/>
    <p:sldLayoutId id="2147484062" r:id="rId7"/>
    <p:sldLayoutId id="2147484063" r:id="rId8"/>
    <p:sldLayoutId id="2147484064" r:id="rId9"/>
    <p:sldLayoutId id="2147484065" r:id="rId10"/>
    <p:sldLayoutId id="2147484066" r:id="rId11"/>
    <p:sldLayoutId id="2147484067" r:id="rId12"/>
    <p:sldLayoutId id="2147484068"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ChangeArrowheads="1"/>
          </p:cNvSpPr>
          <p:nvPr/>
        </p:nvSpPr>
        <p:spPr bwMode="auto">
          <a:xfrm>
            <a:off x="455613" y="2276872"/>
            <a:ext cx="8229600" cy="1143000"/>
          </a:xfrm>
          <a:prstGeom prst="rect">
            <a:avLst/>
          </a:prstGeom>
          <a:noFill/>
          <a:ln w="9525">
            <a:noFill/>
            <a:round/>
            <a:headEnd/>
            <a:tailEnd/>
          </a:ln>
        </p:spPr>
        <p:txBody>
          <a:bodyPr anchor="ctr"/>
          <a:lstStyle/>
          <a:p>
            <a:pPr algn="ct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6000" b="1" dirty="0">
                <a:latin typeface="Arial" panose="020B0604020202020204" pitchFamily="34" charset="0"/>
                <a:cs typeface="Arial" panose="020B0604020202020204" pitchFamily="34" charset="0"/>
              </a:rPr>
              <a:t>SAT Essay</a:t>
            </a:r>
            <a:endParaRPr lang="ru-RU" sz="6000" b="1" dirty="0">
              <a:latin typeface="Arial" panose="020B0604020202020204" pitchFamily="34" charset="0"/>
              <a:cs typeface="Arial" panose="020B0604020202020204" pitchFamily="34" charset="0"/>
            </a:endParaRPr>
          </a:p>
        </p:txBody>
      </p:sp>
      <p:sp>
        <p:nvSpPr>
          <p:cNvPr id="14341" name="Rectangle 4"/>
          <p:cNvSpPr>
            <a:spLocks noChangeArrowheads="1"/>
          </p:cNvSpPr>
          <p:nvPr/>
        </p:nvSpPr>
        <p:spPr bwMode="auto">
          <a:xfrm>
            <a:off x="684213" y="4149725"/>
            <a:ext cx="7772400" cy="1470025"/>
          </a:xfrm>
          <a:prstGeom prst="rect">
            <a:avLst/>
          </a:prstGeom>
          <a:noFill/>
          <a:ln w="9525">
            <a:noFill/>
            <a:round/>
            <a:headEnd/>
            <a:tailEnd/>
          </a:ln>
        </p:spPr>
        <p:txBody>
          <a:bodyPr wrap="none" anchor="ctr"/>
          <a:lstStyle/>
          <a:p>
            <a:endParaRPr lang="ru-RU"/>
          </a:p>
        </p:txBody>
      </p:sp>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39952" y="6165304"/>
            <a:ext cx="2441582" cy="692696"/>
          </a:xfrm>
          <a:prstGeom prst="rect">
            <a:avLst/>
          </a:prstGeom>
        </p:spPr>
      </p:pic>
      <p:pic>
        <p:nvPicPr>
          <p:cNvPr id="4" name="Рисунок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34474" y="6175082"/>
            <a:ext cx="1565718" cy="710301"/>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idx="4294967295"/>
          </p:nvPr>
        </p:nvSpPr>
        <p:spPr>
          <a:xfrm>
            <a:off x="357188" y="-90264"/>
            <a:ext cx="8229600" cy="1143000"/>
          </a:xfrm>
        </p:spPr>
        <p:txBody>
          <a:bodyPr/>
          <a:lstStyle/>
          <a:p>
            <a:pPr eaLnBrk="1" hangingPunct="1"/>
            <a:r>
              <a:rPr lang="en-US" sz="3000" b="1" dirty="0">
                <a:latin typeface="Arial" panose="020B0604020202020204" pitchFamily="34" charset="0"/>
                <a:cs typeface="Arial" panose="020B0604020202020204" pitchFamily="34" charset="0"/>
              </a:rPr>
              <a:t>9. Look for Support</a:t>
            </a:r>
            <a:endParaRPr lang="ru-RU" sz="3000" b="1" dirty="0">
              <a:latin typeface="Arial" panose="020B0604020202020204" pitchFamily="34" charset="0"/>
              <a:cs typeface="Arial" panose="020B0604020202020204" pitchFamily="34" charset="0"/>
            </a:endParaRPr>
          </a:p>
        </p:txBody>
      </p:sp>
      <p:sp>
        <p:nvSpPr>
          <p:cNvPr id="10" name="TextBox 2"/>
          <p:cNvSpPr txBox="1">
            <a:spLocks noChangeArrowheads="1"/>
          </p:cNvSpPr>
          <p:nvPr/>
        </p:nvSpPr>
        <p:spPr bwMode="auto">
          <a:xfrm>
            <a:off x="571500" y="1855271"/>
            <a:ext cx="7777163" cy="4524315"/>
          </a:xfrm>
          <a:prstGeom prst="rect">
            <a:avLst/>
          </a:prstGeom>
          <a:noFill/>
          <a:ln w="9525">
            <a:noFill/>
            <a:miter lim="800000"/>
            <a:headEnd/>
            <a:tailEnd/>
          </a:ln>
        </p:spPr>
        <p:txBody>
          <a:bodyPr>
            <a:spAutoFit/>
          </a:bodyPr>
          <a:lstStyle/>
          <a:p>
            <a:pPr marL="285750" indent="-285750">
              <a:lnSpc>
                <a:spcPct val="20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As you read the passage, look for the specific details that support the author’s main claim:</a:t>
            </a:r>
          </a:p>
          <a:p>
            <a:pPr marL="742950" lvl="1" indent="-285750">
              <a:lnSpc>
                <a:spcPct val="20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Evidence</a:t>
            </a:r>
          </a:p>
          <a:p>
            <a:pPr marL="742950" lvl="1" indent="-285750">
              <a:lnSpc>
                <a:spcPct val="20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Reasoning</a:t>
            </a:r>
          </a:p>
          <a:p>
            <a:pPr marL="742950" lvl="1" indent="-285750">
              <a:lnSpc>
                <a:spcPct val="20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Stylistic and persuasive elements</a:t>
            </a:r>
          </a:p>
          <a:p>
            <a:pPr lvl="1">
              <a:lnSpc>
                <a:spcPct val="200000"/>
              </a:lnSpc>
              <a:defRPr/>
            </a:pPr>
            <a:endParaRPr lang="en-US" dirty="0">
              <a:latin typeface="Arial" panose="020B0604020202020204" pitchFamily="34" charset="0"/>
              <a:cs typeface="Arial" panose="020B0604020202020204" pitchFamily="34" charset="0"/>
            </a:endParaRPr>
          </a:p>
          <a:p>
            <a:pPr lvl="1">
              <a:lnSpc>
                <a:spcPct val="200000"/>
              </a:lnSpc>
              <a:defRPr/>
            </a:pPr>
            <a:r>
              <a:rPr lang="en-US" b="1" dirty="0">
                <a:latin typeface="Arial" panose="020B0604020202020204" pitchFamily="34" charset="0"/>
                <a:cs typeface="Arial" panose="020B0604020202020204" pitchFamily="34" charset="0"/>
              </a:rPr>
              <a:t>In may mark specific parts of the passage as E, R, S or P</a:t>
            </a:r>
          </a:p>
          <a:p>
            <a:pPr marL="742950" lvl="1" indent="-285750">
              <a:lnSpc>
                <a:spcPct val="200000"/>
              </a:lnSpc>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p:txBody>
      </p:sp>
      <p:sp>
        <p:nvSpPr>
          <p:cNvPr id="5" name="Прямоугольник 4"/>
          <p:cNvSpPr/>
          <p:nvPr/>
        </p:nvSpPr>
        <p:spPr>
          <a:xfrm>
            <a:off x="0" y="935009"/>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125121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7490" y="21580"/>
            <a:ext cx="9136509" cy="9591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146" name="Заголовок 1"/>
          <p:cNvSpPr>
            <a:spLocks noGrp="1"/>
          </p:cNvSpPr>
          <p:nvPr>
            <p:ph type="title" idx="4294967295"/>
          </p:nvPr>
        </p:nvSpPr>
        <p:spPr>
          <a:xfrm>
            <a:off x="357188" y="-90264"/>
            <a:ext cx="8229600" cy="1143000"/>
          </a:xfrm>
        </p:spPr>
        <p:txBody>
          <a:bodyPr/>
          <a:lstStyle/>
          <a:p>
            <a:pPr eaLnBrk="1" hangingPunct="1"/>
            <a:r>
              <a:rPr lang="en-US" sz="3000" b="1" dirty="0">
                <a:solidFill>
                  <a:schemeClr val="bg1"/>
                </a:solidFill>
                <a:latin typeface="Arial" panose="020B0604020202020204" pitchFamily="34" charset="0"/>
                <a:cs typeface="Arial" panose="020B0604020202020204" pitchFamily="34" charset="0"/>
              </a:rPr>
              <a:t>10. Evidence</a:t>
            </a:r>
            <a:endParaRPr lang="ru-RU" sz="3000" b="1" dirty="0">
              <a:solidFill>
                <a:schemeClr val="bg1"/>
              </a:solidFill>
              <a:latin typeface="Arial" panose="020B0604020202020204" pitchFamily="34" charset="0"/>
              <a:cs typeface="Arial" panose="020B0604020202020204" pitchFamily="34" charset="0"/>
            </a:endParaRPr>
          </a:p>
        </p:txBody>
      </p:sp>
      <p:sp>
        <p:nvSpPr>
          <p:cNvPr id="10" name="TextBox 2"/>
          <p:cNvSpPr txBox="1">
            <a:spLocks noChangeArrowheads="1"/>
          </p:cNvSpPr>
          <p:nvPr/>
        </p:nvSpPr>
        <p:spPr bwMode="auto">
          <a:xfrm>
            <a:off x="571500" y="1855271"/>
            <a:ext cx="7777163" cy="4108817"/>
          </a:xfrm>
          <a:prstGeom prst="rect">
            <a:avLst/>
          </a:prstGeom>
          <a:noFill/>
          <a:ln w="9525">
            <a:noFill/>
            <a:miter lim="800000"/>
            <a:headEnd/>
            <a:tailEnd/>
          </a:ln>
        </p:spPr>
        <p:txBody>
          <a:bodyPr>
            <a:spAutoFit/>
          </a:bodyPr>
          <a:lstStyle/>
          <a:p>
            <a:pPr marL="285750" indent="-285750">
              <a:lnSpc>
                <a:spcPct val="20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Evidence </a:t>
            </a:r>
          </a:p>
          <a:p>
            <a:pPr marL="742950" lvl="1" indent="-285750">
              <a:lnSpc>
                <a:spcPct val="150000"/>
              </a:lnSpc>
              <a:buFont typeface="Arial" panose="020B0604020202020204" pitchFamily="34" charset="0"/>
              <a:buChar char="•"/>
              <a:defRPr/>
            </a:pPr>
            <a:r>
              <a:rPr lang="en-US" b="1" dirty="0">
                <a:latin typeface="Arial" panose="020B0604020202020204" pitchFamily="34" charset="0"/>
                <a:cs typeface="Arial" panose="020B0604020202020204" pitchFamily="34" charset="0"/>
              </a:rPr>
              <a:t>Historical Facts</a:t>
            </a:r>
          </a:p>
          <a:p>
            <a:pPr marL="742950" lvl="1" indent="-285750">
              <a:lnSpc>
                <a:spcPct val="150000"/>
              </a:lnSpc>
              <a:buFont typeface="Arial" panose="020B0604020202020204" pitchFamily="34" charset="0"/>
              <a:buChar char="•"/>
              <a:defRPr/>
            </a:pPr>
            <a:r>
              <a:rPr lang="en-US" b="1" dirty="0">
                <a:latin typeface="Arial" panose="020B0604020202020204" pitchFamily="34" charset="0"/>
                <a:cs typeface="Arial" panose="020B0604020202020204" pitchFamily="34" charset="0"/>
              </a:rPr>
              <a:t>Statistics</a:t>
            </a:r>
          </a:p>
          <a:p>
            <a:pPr marL="742950" lvl="1" indent="-285750">
              <a:lnSpc>
                <a:spcPct val="150000"/>
              </a:lnSpc>
              <a:buFont typeface="Arial" panose="020B0604020202020204" pitchFamily="34" charset="0"/>
              <a:buChar char="•"/>
              <a:defRPr/>
            </a:pPr>
            <a:r>
              <a:rPr lang="en-US" b="1" dirty="0">
                <a:latin typeface="Arial" panose="020B0604020202020204" pitchFamily="34" charset="0"/>
                <a:cs typeface="Arial" panose="020B0604020202020204" pitchFamily="34" charset="0"/>
              </a:rPr>
              <a:t>Data from publications</a:t>
            </a:r>
          </a:p>
          <a:p>
            <a:pPr marL="742950" lvl="1" indent="-285750">
              <a:lnSpc>
                <a:spcPct val="150000"/>
              </a:lnSpc>
              <a:buFont typeface="Arial" panose="020B0604020202020204" pitchFamily="34" charset="0"/>
              <a:buChar char="•"/>
              <a:defRPr/>
            </a:pPr>
            <a:r>
              <a:rPr lang="en-US" b="1" dirty="0">
                <a:latin typeface="Arial" panose="020B0604020202020204" pitchFamily="34" charset="0"/>
                <a:cs typeface="Arial" panose="020B0604020202020204" pitchFamily="34" charset="0"/>
              </a:rPr>
              <a:t>Results of experiments and research</a:t>
            </a:r>
          </a:p>
          <a:p>
            <a:pPr marL="742950" lvl="1" indent="-285750">
              <a:lnSpc>
                <a:spcPct val="150000"/>
              </a:lnSpc>
              <a:buFont typeface="Arial" panose="020B0604020202020204" pitchFamily="34" charset="0"/>
              <a:buChar char="•"/>
              <a:defRPr/>
            </a:pPr>
            <a:r>
              <a:rPr lang="en-US" b="1" dirty="0">
                <a:latin typeface="Arial" panose="020B0604020202020204" pitchFamily="34" charset="0"/>
                <a:cs typeface="Arial" panose="020B0604020202020204" pitchFamily="34" charset="0"/>
              </a:rPr>
              <a:t>Expert opinions</a:t>
            </a:r>
          </a:p>
          <a:p>
            <a:pPr marL="742950" lvl="1" indent="-285750">
              <a:lnSpc>
                <a:spcPct val="150000"/>
              </a:lnSpc>
              <a:buFont typeface="Arial" panose="020B0604020202020204" pitchFamily="34" charset="0"/>
              <a:buChar char="•"/>
              <a:defRPr/>
            </a:pPr>
            <a:r>
              <a:rPr lang="en-US" b="1" dirty="0">
                <a:latin typeface="Arial" panose="020B0604020202020204" pitchFamily="34" charset="0"/>
                <a:cs typeface="Arial" panose="020B0604020202020204" pitchFamily="34" charset="0"/>
              </a:rPr>
              <a:t>Anecdotes</a:t>
            </a:r>
          </a:p>
          <a:p>
            <a:pPr marL="742950" lvl="1" indent="-285750">
              <a:lnSpc>
                <a:spcPct val="150000"/>
              </a:lnSpc>
              <a:buFont typeface="Arial" panose="020B0604020202020204" pitchFamily="34" charset="0"/>
              <a:buChar char="•"/>
              <a:defRPr/>
            </a:pPr>
            <a:r>
              <a:rPr lang="en-US" b="1" dirty="0">
                <a:latin typeface="Arial" panose="020B0604020202020204" pitchFamily="34" charset="0"/>
                <a:cs typeface="Arial" panose="020B0604020202020204" pitchFamily="34" charset="0"/>
              </a:rPr>
              <a:t>Personal accounts</a:t>
            </a:r>
          </a:p>
          <a:p>
            <a:pPr marL="742950" lvl="1" indent="-285750">
              <a:lnSpc>
                <a:spcPct val="200000"/>
              </a:lnSpc>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p:txBody>
      </p:sp>
      <p:sp>
        <p:nvSpPr>
          <p:cNvPr id="5" name="Прямоугольник 4"/>
          <p:cNvSpPr/>
          <p:nvPr/>
        </p:nvSpPr>
        <p:spPr>
          <a:xfrm>
            <a:off x="0" y="935009"/>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677541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idx="4294967295"/>
          </p:nvPr>
        </p:nvSpPr>
        <p:spPr>
          <a:xfrm>
            <a:off x="357188" y="-90264"/>
            <a:ext cx="8229600" cy="1143000"/>
          </a:xfrm>
        </p:spPr>
        <p:txBody>
          <a:bodyPr/>
          <a:lstStyle/>
          <a:p>
            <a:pPr eaLnBrk="1" hangingPunct="1"/>
            <a:r>
              <a:rPr lang="en-US" sz="3000" b="1" dirty="0">
                <a:latin typeface="Arial" panose="020B0604020202020204" pitchFamily="34" charset="0"/>
                <a:cs typeface="Arial" panose="020B0604020202020204" pitchFamily="34" charset="0"/>
              </a:rPr>
              <a:t>1</a:t>
            </a:r>
            <a:r>
              <a:rPr lang="ru-RU" sz="3000" b="1" dirty="0">
                <a:latin typeface="Arial" panose="020B0604020202020204" pitchFamily="34" charset="0"/>
                <a:cs typeface="Arial" panose="020B0604020202020204" pitchFamily="34" charset="0"/>
              </a:rPr>
              <a:t>1</a:t>
            </a:r>
            <a:r>
              <a:rPr lang="en-US" sz="3000" b="1" dirty="0">
                <a:latin typeface="Arial" panose="020B0604020202020204" pitchFamily="34" charset="0"/>
                <a:cs typeface="Arial" panose="020B0604020202020204" pitchFamily="34" charset="0"/>
              </a:rPr>
              <a:t>. Historical Facts</a:t>
            </a:r>
            <a:endParaRPr lang="ru-RU" sz="3000" b="1" dirty="0">
              <a:latin typeface="Arial" panose="020B0604020202020204" pitchFamily="34" charset="0"/>
              <a:cs typeface="Arial" panose="020B0604020202020204" pitchFamily="34" charset="0"/>
            </a:endParaRPr>
          </a:p>
        </p:txBody>
      </p:sp>
      <p:sp>
        <p:nvSpPr>
          <p:cNvPr id="10" name="TextBox 2"/>
          <p:cNvSpPr txBox="1">
            <a:spLocks noChangeArrowheads="1"/>
          </p:cNvSpPr>
          <p:nvPr/>
        </p:nvSpPr>
        <p:spPr bwMode="auto">
          <a:xfrm>
            <a:off x="395536" y="1556792"/>
            <a:ext cx="8248972" cy="4016484"/>
          </a:xfrm>
          <a:prstGeom prst="rect">
            <a:avLst/>
          </a:prstGeom>
          <a:noFill/>
          <a:ln w="9525">
            <a:noFill/>
            <a:miter lim="800000"/>
            <a:headEnd/>
            <a:tailEnd/>
          </a:ln>
        </p:spPr>
        <p:txBody>
          <a:bodyPr wrap="square">
            <a:spAutoFit/>
          </a:bodyPr>
          <a:lstStyle/>
          <a:p>
            <a:pPr marL="285750" indent="-285750">
              <a:buFont typeface="Arial" panose="020B0604020202020204" pitchFamily="34" charset="0"/>
              <a:buChar char="•"/>
              <a:defRPr/>
            </a:pPr>
            <a:r>
              <a:rPr lang="en-US" sz="1700" dirty="0">
                <a:latin typeface="Arial" panose="020B0604020202020204" pitchFamily="34" charset="0"/>
                <a:cs typeface="Arial" panose="020B0604020202020204" pitchFamily="34" charset="0"/>
              </a:rPr>
              <a:t>The author’s main claim: </a:t>
            </a:r>
            <a:r>
              <a:rPr lang="en-US" sz="1700" b="1" dirty="0">
                <a:latin typeface="Arial" panose="020B0604020202020204" pitchFamily="34" charset="0"/>
                <a:cs typeface="Arial" panose="020B0604020202020204" pitchFamily="34" charset="0"/>
              </a:rPr>
              <a:t>Student athletes deserve fair compensation.</a:t>
            </a:r>
            <a:br>
              <a:rPr lang="en-US" sz="1700" dirty="0">
                <a:latin typeface="Arial" panose="020B0604020202020204" pitchFamily="34" charset="0"/>
                <a:cs typeface="Arial" panose="020B0604020202020204" pitchFamily="34" charset="0"/>
              </a:rPr>
            </a:br>
            <a:endParaRPr lang="en-US" sz="17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r>
              <a:rPr lang="en-US" sz="1700" dirty="0">
                <a:latin typeface="Arial" panose="020B0604020202020204" pitchFamily="34" charset="0"/>
                <a:cs typeface="Arial" panose="020B0604020202020204" pitchFamily="34" charset="0"/>
              </a:rPr>
              <a:t>Example of analogy in the reading passage:</a:t>
            </a:r>
            <a:br>
              <a:rPr lang="en-US" sz="1700" dirty="0">
                <a:latin typeface="Arial" panose="020B0604020202020204" pitchFamily="34" charset="0"/>
                <a:cs typeface="Arial" panose="020B0604020202020204" pitchFamily="34" charset="0"/>
              </a:rPr>
            </a:br>
            <a:r>
              <a:rPr lang="en-US" sz="1700" b="1" dirty="0"/>
              <a:t>The 1894 Harvard-Yale football game, for example, generated $199000 according to the New York Times. That’s nearly $3 million in today’s dollars. </a:t>
            </a:r>
            <a:br>
              <a:rPr lang="en-US" sz="1700" b="1" dirty="0"/>
            </a:br>
            <a:endParaRPr lang="en-US" sz="1700" b="1" dirty="0"/>
          </a:p>
          <a:p>
            <a:pPr marL="285750" indent="-285750">
              <a:buFont typeface="Arial" panose="020B0604020202020204" pitchFamily="34" charset="0"/>
              <a:buChar char="•"/>
              <a:defRPr/>
            </a:pPr>
            <a:r>
              <a:rPr lang="en-US" sz="1700" dirty="0"/>
              <a:t>In your essay you may write:</a:t>
            </a:r>
            <a:br>
              <a:rPr lang="en-US" sz="1700" dirty="0"/>
            </a:br>
            <a:r>
              <a:rPr lang="en-US" sz="1700" b="1" dirty="0"/>
              <a:t>One historical reference that the author makes in support of his position is the fact that the famous 1894 Harvard-Yale football game generated $199000, a huge sum for that period. In current dollars that amount would equal to almost $3 million. This reference is aimed to strengthen the author’s point that students have been deprived of their fair compensation for more than a century and that the current situation is deep-rooted in history. </a:t>
            </a:r>
            <a:endParaRPr lang="en-US" sz="1700" b="1" dirty="0">
              <a:latin typeface="Arial" panose="020B0604020202020204" pitchFamily="34" charset="0"/>
              <a:cs typeface="Arial" panose="020B0604020202020204" pitchFamily="34" charset="0"/>
            </a:endParaRPr>
          </a:p>
        </p:txBody>
      </p:sp>
      <p:sp>
        <p:nvSpPr>
          <p:cNvPr id="5" name="Прямоугольник 4"/>
          <p:cNvSpPr/>
          <p:nvPr/>
        </p:nvSpPr>
        <p:spPr>
          <a:xfrm>
            <a:off x="0" y="935009"/>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4026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idx="4294967295"/>
          </p:nvPr>
        </p:nvSpPr>
        <p:spPr>
          <a:xfrm>
            <a:off x="357188" y="-90264"/>
            <a:ext cx="8229600" cy="1143000"/>
          </a:xfrm>
        </p:spPr>
        <p:txBody>
          <a:bodyPr/>
          <a:lstStyle/>
          <a:p>
            <a:pPr eaLnBrk="1" hangingPunct="1"/>
            <a:r>
              <a:rPr lang="en-US" sz="3000" b="1" dirty="0">
                <a:latin typeface="Arial" panose="020B0604020202020204" pitchFamily="34" charset="0"/>
                <a:cs typeface="Arial" panose="020B0604020202020204" pitchFamily="34" charset="0"/>
              </a:rPr>
              <a:t>12. Statistics</a:t>
            </a:r>
            <a:endParaRPr lang="ru-RU" sz="3000" b="1" dirty="0">
              <a:latin typeface="Arial" panose="020B0604020202020204" pitchFamily="34" charset="0"/>
              <a:cs typeface="Arial" panose="020B0604020202020204" pitchFamily="34" charset="0"/>
            </a:endParaRPr>
          </a:p>
        </p:txBody>
      </p:sp>
      <p:sp>
        <p:nvSpPr>
          <p:cNvPr id="10" name="TextBox 2"/>
          <p:cNvSpPr txBox="1">
            <a:spLocks noChangeArrowheads="1"/>
          </p:cNvSpPr>
          <p:nvPr/>
        </p:nvSpPr>
        <p:spPr bwMode="auto">
          <a:xfrm>
            <a:off x="395536" y="1556792"/>
            <a:ext cx="8248972" cy="4539704"/>
          </a:xfrm>
          <a:prstGeom prst="rect">
            <a:avLst/>
          </a:prstGeom>
          <a:noFill/>
          <a:ln w="9525">
            <a:noFill/>
            <a:miter lim="800000"/>
            <a:headEnd/>
            <a:tailEnd/>
          </a:ln>
        </p:spPr>
        <p:txBody>
          <a:bodyPr wrap="square">
            <a:spAutoFit/>
          </a:bodyPr>
          <a:lstStyle/>
          <a:p>
            <a:pPr marL="285750" indent="-285750">
              <a:buFont typeface="Arial" panose="020B0604020202020204" pitchFamily="34" charset="0"/>
              <a:buChar char="•"/>
              <a:defRPr/>
            </a:pPr>
            <a:r>
              <a:rPr lang="en-US" sz="1700" dirty="0">
                <a:latin typeface="Arial" panose="020B0604020202020204" pitchFamily="34" charset="0"/>
                <a:cs typeface="Arial" panose="020B0604020202020204" pitchFamily="34" charset="0"/>
              </a:rPr>
              <a:t>The author’s main claim: </a:t>
            </a:r>
            <a:r>
              <a:rPr lang="en-US" sz="1700" b="1" dirty="0">
                <a:latin typeface="Arial" panose="020B0604020202020204" pitchFamily="34" charset="0"/>
                <a:cs typeface="Arial" panose="020B0604020202020204" pitchFamily="34" charset="0"/>
              </a:rPr>
              <a:t>Plastic shopping bags should not be banned.</a:t>
            </a:r>
            <a:br>
              <a:rPr lang="en-US" sz="1700" dirty="0">
                <a:latin typeface="Arial" panose="020B0604020202020204" pitchFamily="34" charset="0"/>
                <a:cs typeface="Arial" panose="020B0604020202020204" pitchFamily="34" charset="0"/>
              </a:rPr>
            </a:br>
            <a:endParaRPr lang="en-US" sz="17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r>
              <a:rPr lang="en-US" sz="1700" dirty="0">
                <a:latin typeface="Arial" panose="020B0604020202020204" pitchFamily="34" charset="0"/>
                <a:cs typeface="Arial" panose="020B0604020202020204" pitchFamily="34" charset="0"/>
              </a:rPr>
              <a:t>Example of analogy in the reading passage:</a:t>
            </a:r>
            <a:br>
              <a:rPr lang="en-US" sz="1700" dirty="0">
                <a:latin typeface="Arial" panose="020B0604020202020204" pitchFamily="34" charset="0"/>
                <a:cs typeface="Arial" panose="020B0604020202020204" pitchFamily="34" charset="0"/>
              </a:rPr>
            </a:br>
            <a:r>
              <a:rPr lang="en-US" sz="1700" b="1" dirty="0"/>
              <a:t>According to the US Environmental Protection Agency, plastic bags, sacks, and wraps of all kinds (not just grocery bags) make up only about 1.6 percent of all municipal solid waste materials. High-density polyethylene bags, which are the most common kind of plastic grocery bags, make up just 0.3 percent of this total. </a:t>
            </a:r>
            <a:br>
              <a:rPr lang="en-US" sz="1700" b="1" dirty="0"/>
            </a:br>
            <a:endParaRPr lang="en-US" sz="1700" b="1" dirty="0"/>
          </a:p>
          <a:p>
            <a:pPr marL="285750" indent="-285750">
              <a:buFont typeface="Arial" panose="020B0604020202020204" pitchFamily="34" charset="0"/>
              <a:buChar char="•"/>
              <a:defRPr/>
            </a:pPr>
            <a:r>
              <a:rPr lang="en-US" sz="1700" dirty="0"/>
              <a:t>In your essay you may write:</a:t>
            </a:r>
            <a:br>
              <a:rPr lang="en-US" sz="1700" dirty="0"/>
            </a:br>
            <a:r>
              <a:rPr lang="en-US" sz="1700" b="1" dirty="0"/>
              <a:t>“Plastic bags … make up only about 1.6 percent of all municipal solid waste materials,” Summers ventures, his first utilization of a cold, hard fact. The truth in the numbers is undeniable, and he cites his sources promptly, making the statement that much more authentic. Knowledge is often viewed a power, and with information as direct as a statistic, Summers is handing that power to the reader – the power to agree with him. </a:t>
            </a:r>
            <a:r>
              <a:rPr lang="en-US" sz="1700" b="1" dirty="0">
                <a:latin typeface="Arial" panose="020B0604020202020204" pitchFamily="34" charset="0"/>
                <a:cs typeface="Arial" panose="020B0604020202020204" pitchFamily="34" charset="0"/>
              </a:rPr>
              <a:t> </a:t>
            </a:r>
          </a:p>
        </p:txBody>
      </p:sp>
      <p:sp>
        <p:nvSpPr>
          <p:cNvPr id="5" name="Прямоугольник 4"/>
          <p:cNvSpPr/>
          <p:nvPr/>
        </p:nvSpPr>
        <p:spPr>
          <a:xfrm>
            <a:off x="0" y="935009"/>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240280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idx="4294967295"/>
          </p:nvPr>
        </p:nvSpPr>
        <p:spPr>
          <a:xfrm>
            <a:off x="357188" y="-90264"/>
            <a:ext cx="8229600" cy="1143000"/>
          </a:xfrm>
        </p:spPr>
        <p:txBody>
          <a:bodyPr/>
          <a:lstStyle/>
          <a:p>
            <a:pPr eaLnBrk="1" hangingPunct="1"/>
            <a:r>
              <a:rPr lang="en-US" sz="3000" b="1" dirty="0">
                <a:latin typeface="Arial" panose="020B0604020202020204" pitchFamily="34" charset="0"/>
                <a:cs typeface="Arial" panose="020B0604020202020204" pitchFamily="34" charset="0"/>
              </a:rPr>
              <a:t>12. Data from Publications</a:t>
            </a:r>
            <a:endParaRPr lang="ru-RU" sz="3000" b="1" dirty="0">
              <a:latin typeface="Arial" panose="020B0604020202020204" pitchFamily="34" charset="0"/>
              <a:cs typeface="Arial" panose="020B0604020202020204" pitchFamily="34" charset="0"/>
            </a:endParaRPr>
          </a:p>
        </p:txBody>
      </p:sp>
      <p:sp>
        <p:nvSpPr>
          <p:cNvPr id="10" name="TextBox 2"/>
          <p:cNvSpPr txBox="1">
            <a:spLocks noChangeArrowheads="1"/>
          </p:cNvSpPr>
          <p:nvPr/>
        </p:nvSpPr>
        <p:spPr bwMode="auto">
          <a:xfrm>
            <a:off x="395536" y="1556792"/>
            <a:ext cx="8248972" cy="3754874"/>
          </a:xfrm>
          <a:prstGeom prst="rect">
            <a:avLst/>
          </a:prstGeom>
          <a:noFill/>
          <a:ln w="9525">
            <a:noFill/>
            <a:miter lim="800000"/>
            <a:headEnd/>
            <a:tailEnd/>
          </a:ln>
        </p:spPr>
        <p:txBody>
          <a:bodyPr wrap="square">
            <a:spAutoFit/>
          </a:bodyPr>
          <a:lstStyle/>
          <a:p>
            <a:pPr marL="285750" indent="-285750">
              <a:buFont typeface="Arial" panose="020B0604020202020204" pitchFamily="34" charset="0"/>
              <a:buChar char="•"/>
              <a:defRPr/>
            </a:pPr>
            <a:r>
              <a:rPr lang="en-US" sz="1700" dirty="0">
                <a:latin typeface="Arial" panose="020B0604020202020204" pitchFamily="34" charset="0"/>
                <a:cs typeface="Arial" panose="020B0604020202020204" pitchFamily="34" charset="0"/>
              </a:rPr>
              <a:t>The author’s main claim: </a:t>
            </a:r>
            <a:r>
              <a:rPr lang="en-US" sz="1700" b="1" dirty="0">
                <a:latin typeface="Arial" panose="020B0604020202020204" pitchFamily="34" charset="0"/>
                <a:cs typeface="Arial" panose="020B0604020202020204" pitchFamily="34" charset="0"/>
              </a:rPr>
              <a:t>Student athletes deserve fair compensation.</a:t>
            </a:r>
            <a:br>
              <a:rPr lang="en-US" sz="1700" dirty="0">
                <a:latin typeface="Arial" panose="020B0604020202020204" pitchFamily="34" charset="0"/>
                <a:cs typeface="Arial" panose="020B0604020202020204" pitchFamily="34" charset="0"/>
              </a:rPr>
            </a:br>
            <a:endParaRPr lang="en-US" sz="17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r>
              <a:rPr lang="en-US" sz="1700" dirty="0">
                <a:latin typeface="Arial" panose="020B0604020202020204" pitchFamily="34" charset="0"/>
                <a:cs typeface="Arial" panose="020B0604020202020204" pitchFamily="34" charset="0"/>
              </a:rPr>
              <a:t>Example of analogy in the reading passage:</a:t>
            </a:r>
            <a:br>
              <a:rPr lang="en-US" sz="1700" dirty="0">
                <a:latin typeface="Arial" panose="020B0604020202020204" pitchFamily="34" charset="0"/>
                <a:cs typeface="Arial" panose="020B0604020202020204" pitchFamily="34" charset="0"/>
              </a:rPr>
            </a:br>
            <a:r>
              <a:rPr lang="en-US" sz="1700" b="1" dirty="0"/>
              <a:t>Forbes magazine reported that CBS and Turner Broadcasting make more than one billion dollars off the March Madness broadcasts, “thanks in part to a $700000 advertising rate for a 30-second spot during the Final Four”.</a:t>
            </a:r>
            <a:br>
              <a:rPr lang="en-US" sz="1700" b="1" dirty="0"/>
            </a:br>
            <a:endParaRPr lang="en-US" sz="1700" b="1" dirty="0"/>
          </a:p>
          <a:p>
            <a:pPr marL="285750" indent="-285750">
              <a:buFont typeface="Arial" panose="020B0604020202020204" pitchFamily="34" charset="0"/>
              <a:buChar char="•"/>
              <a:defRPr/>
            </a:pPr>
            <a:r>
              <a:rPr lang="en-US" sz="1700" dirty="0"/>
              <a:t>In your essay you may write:</a:t>
            </a:r>
            <a:br>
              <a:rPr lang="en-US" sz="1700" dirty="0"/>
            </a:br>
            <a:r>
              <a:rPr lang="en-US" sz="1700" b="1" dirty="0"/>
              <a:t>The author supports his claim with data from respectful sources. For one example, he cites Forbes magazine, a leading business periodical, to inform the reader about the stunning cost of a 30-second advertising spot during a televised sport event. The price tag of $700,000 may seem too high to the skeptical reader, but the source reference makes the claim difficult to dismiss.</a:t>
            </a:r>
            <a:endParaRPr lang="en-US" sz="1700" b="1" dirty="0">
              <a:latin typeface="Arial" panose="020B0604020202020204" pitchFamily="34" charset="0"/>
              <a:cs typeface="Arial" panose="020B0604020202020204" pitchFamily="34" charset="0"/>
            </a:endParaRPr>
          </a:p>
        </p:txBody>
      </p:sp>
      <p:sp>
        <p:nvSpPr>
          <p:cNvPr id="5" name="Прямоугольник 4"/>
          <p:cNvSpPr/>
          <p:nvPr/>
        </p:nvSpPr>
        <p:spPr>
          <a:xfrm>
            <a:off x="0" y="935009"/>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434866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idx="4294967295"/>
          </p:nvPr>
        </p:nvSpPr>
        <p:spPr>
          <a:xfrm>
            <a:off x="357188" y="-90264"/>
            <a:ext cx="8229600" cy="1143000"/>
          </a:xfrm>
        </p:spPr>
        <p:txBody>
          <a:bodyPr/>
          <a:lstStyle/>
          <a:p>
            <a:pPr eaLnBrk="1" hangingPunct="1"/>
            <a:r>
              <a:rPr lang="en-US" sz="3000" b="1" dirty="0">
                <a:latin typeface="Arial" panose="020B0604020202020204" pitchFamily="34" charset="0"/>
                <a:cs typeface="Arial" panose="020B0604020202020204" pitchFamily="34" charset="0"/>
              </a:rPr>
              <a:t>14. Personal Account</a:t>
            </a:r>
            <a:endParaRPr lang="ru-RU" sz="3000" b="1" dirty="0">
              <a:latin typeface="Arial" panose="020B0604020202020204" pitchFamily="34" charset="0"/>
              <a:cs typeface="Arial" panose="020B0604020202020204" pitchFamily="34" charset="0"/>
            </a:endParaRPr>
          </a:p>
        </p:txBody>
      </p:sp>
      <p:sp>
        <p:nvSpPr>
          <p:cNvPr id="10" name="TextBox 2"/>
          <p:cNvSpPr txBox="1">
            <a:spLocks noChangeArrowheads="1"/>
          </p:cNvSpPr>
          <p:nvPr/>
        </p:nvSpPr>
        <p:spPr bwMode="auto">
          <a:xfrm>
            <a:off x="251520" y="1412776"/>
            <a:ext cx="8568952" cy="5062924"/>
          </a:xfrm>
          <a:prstGeom prst="rect">
            <a:avLst/>
          </a:prstGeom>
          <a:noFill/>
          <a:ln w="9525">
            <a:noFill/>
            <a:miter lim="800000"/>
            <a:headEnd/>
            <a:tailEnd/>
          </a:ln>
        </p:spPr>
        <p:txBody>
          <a:bodyPr wrap="square">
            <a:spAutoFit/>
          </a:bodyPr>
          <a:lstStyle/>
          <a:p>
            <a:pPr marL="285750" indent="-285750">
              <a:buFont typeface="Arial" panose="020B0604020202020204" pitchFamily="34" charset="0"/>
              <a:buChar char="•"/>
              <a:defRPr/>
            </a:pPr>
            <a:r>
              <a:rPr lang="en-US" sz="1700" dirty="0">
                <a:latin typeface="Arial" panose="020B0604020202020204" pitchFamily="34" charset="0"/>
                <a:cs typeface="Arial" panose="020B0604020202020204" pitchFamily="34" charset="0"/>
              </a:rPr>
              <a:t>The author’s main claim: </a:t>
            </a:r>
            <a:r>
              <a:rPr lang="en-US" sz="1700" b="1" dirty="0">
                <a:latin typeface="Arial" panose="020B0604020202020204" pitchFamily="34" charset="0"/>
                <a:cs typeface="Arial" panose="020B0604020202020204" pitchFamily="34" charset="0"/>
              </a:rPr>
              <a:t>The Artic National Wildlife Refuge should not be developed for industry.</a:t>
            </a:r>
            <a:br>
              <a:rPr lang="en-US" sz="1700" dirty="0">
                <a:latin typeface="Arial" panose="020B0604020202020204" pitchFamily="34" charset="0"/>
                <a:cs typeface="Arial" panose="020B0604020202020204" pitchFamily="34" charset="0"/>
              </a:rPr>
            </a:br>
            <a:endParaRPr lang="en-US" sz="17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r>
              <a:rPr lang="en-US" sz="1700" dirty="0">
                <a:latin typeface="Arial" panose="020B0604020202020204" pitchFamily="34" charset="0"/>
                <a:cs typeface="Arial" panose="020B0604020202020204" pitchFamily="34" charset="0"/>
              </a:rPr>
              <a:t>Example of analogy in the reading passage:</a:t>
            </a:r>
            <a:br>
              <a:rPr lang="en-US" sz="1700" dirty="0">
                <a:latin typeface="Arial" panose="020B0604020202020204" pitchFamily="34" charset="0"/>
                <a:cs typeface="Arial" panose="020B0604020202020204" pitchFamily="34" charset="0"/>
              </a:rPr>
            </a:br>
            <a:r>
              <a:rPr lang="en-US" sz="1700" b="1" dirty="0"/>
              <a:t>More than a decade ago, my wife Rosalynn and I had the fortunate opportunity to camp and hike in these regions of the Artic Refuge. During bright July days, we walked along ancient caribou trails and studied the brilliant mosaic of wildflowers, mosses, and lichens that hugged the tundra. There was a timeless quality about this great land. As the never-setting sun circle above the horizon, we watched muskox, those shaggy survivors of the Ice Age, lumber along braided rivers that meander toward the Beaufort Sea. </a:t>
            </a:r>
            <a:br>
              <a:rPr lang="en-US" sz="1700" b="1" dirty="0"/>
            </a:br>
            <a:endParaRPr lang="en-US" sz="1700" b="1" dirty="0"/>
          </a:p>
          <a:p>
            <a:pPr marL="285750" indent="-285750">
              <a:buFont typeface="Arial" panose="020B0604020202020204" pitchFamily="34" charset="0"/>
              <a:buChar char="•"/>
              <a:defRPr/>
            </a:pPr>
            <a:r>
              <a:rPr lang="en-US" sz="1700" dirty="0"/>
              <a:t>In your essay you may write:</a:t>
            </a:r>
            <a:br>
              <a:rPr lang="en-US" sz="1700" dirty="0"/>
            </a:br>
            <a:r>
              <a:rPr lang="en-US" sz="1700" b="1" dirty="0"/>
              <a:t>The author’s account of his visiting the Artic Refuge a decade ago serves to persuade the reader of the pristine beauty of the land and of many joys that a true nature-lover can experience there. The author lovingly describes in smallest details his activities during the trip, suggesting that he would not have been able to enjoy the wonders of the nature if the territory had been subjected to industrial exploitation. </a:t>
            </a:r>
            <a:endParaRPr lang="en-US" sz="1700" b="1" dirty="0">
              <a:latin typeface="Arial" panose="020B0604020202020204" pitchFamily="34" charset="0"/>
              <a:cs typeface="Arial" panose="020B0604020202020204" pitchFamily="34" charset="0"/>
            </a:endParaRPr>
          </a:p>
        </p:txBody>
      </p:sp>
      <p:sp>
        <p:nvSpPr>
          <p:cNvPr id="5" name="Прямоугольник 4"/>
          <p:cNvSpPr/>
          <p:nvPr/>
        </p:nvSpPr>
        <p:spPr>
          <a:xfrm>
            <a:off x="0" y="935009"/>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673850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7490" y="21580"/>
            <a:ext cx="9136509" cy="9591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146" name="Заголовок 1"/>
          <p:cNvSpPr>
            <a:spLocks noGrp="1"/>
          </p:cNvSpPr>
          <p:nvPr>
            <p:ph type="title" idx="4294967295"/>
          </p:nvPr>
        </p:nvSpPr>
        <p:spPr>
          <a:xfrm>
            <a:off x="357188" y="-90264"/>
            <a:ext cx="8229600" cy="1143000"/>
          </a:xfrm>
        </p:spPr>
        <p:txBody>
          <a:bodyPr/>
          <a:lstStyle/>
          <a:p>
            <a:pPr eaLnBrk="1" hangingPunct="1"/>
            <a:r>
              <a:rPr lang="en-US" sz="3000" b="1" dirty="0">
                <a:solidFill>
                  <a:schemeClr val="bg1"/>
                </a:solidFill>
                <a:latin typeface="Arial" panose="020B0604020202020204" pitchFamily="34" charset="0"/>
                <a:cs typeface="Arial" panose="020B0604020202020204" pitchFamily="34" charset="0"/>
              </a:rPr>
              <a:t>15. Reasoning</a:t>
            </a:r>
            <a:endParaRPr lang="ru-RU" sz="3000" b="1" dirty="0">
              <a:solidFill>
                <a:schemeClr val="bg1"/>
              </a:solidFill>
              <a:latin typeface="Arial" panose="020B0604020202020204" pitchFamily="34" charset="0"/>
              <a:cs typeface="Arial" panose="020B0604020202020204" pitchFamily="34" charset="0"/>
            </a:endParaRPr>
          </a:p>
        </p:txBody>
      </p:sp>
      <p:sp>
        <p:nvSpPr>
          <p:cNvPr id="10" name="TextBox 2"/>
          <p:cNvSpPr txBox="1">
            <a:spLocks noChangeArrowheads="1"/>
          </p:cNvSpPr>
          <p:nvPr/>
        </p:nvSpPr>
        <p:spPr bwMode="auto">
          <a:xfrm>
            <a:off x="571500" y="1855271"/>
            <a:ext cx="7777163" cy="3277820"/>
          </a:xfrm>
          <a:prstGeom prst="rect">
            <a:avLst/>
          </a:prstGeom>
          <a:noFill/>
          <a:ln w="9525">
            <a:noFill/>
            <a:miter lim="800000"/>
            <a:headEnd/>
            <a:tailEnd/>
          </a:ln>
        </p:spPr>
        <p:txBody>
          <a:bodyPr>
            <a:spAutoFit/>
          </a:bodyPr>
          <a:lstStyle/>
          <a:p>
            <a:pPr marL="285750" indent="-285750">
              <a:lnSpc>
                <a:spcPct val="20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Reasoning </a:t>
            </a:r>
          </a:p>
          <a:p>
            <a:pPr marL="742950" lvl="1" indent="-285750">
              <a:lnSpc>
                <a:spcPct val="150000"/>
              </a:lnSpc>
              <a:buFont typeface="Arial" panose="020B0604020202020204" pitchFamily="34" charset="0"/>
              <a:buChar char="•"/>
              <a:defRPr/>
            </a:pPr>
            <a:r>
              <a:rPr lang="en-US" b="1" dirty="0">
                <a:latin typeface="Arial" panose="020B0604020202020204" pitchFamily="34" charset="0"/>
                <a:cs typeface="Arial" panose="020B0604020202020204" pitchFamily="34" charset="0"/>
              </a:rPr>
              <a:t>Analogy</a:t>
            </a:r>
          </a:p>
          <a:p>
            <a:pPr marL="742950" lvl="1" indent="-285750">
              <a:lnSpc>
                <a:spcPct val="150000"/>
              </a:lnSpc>
              <a:buFont typeface="Arial" panose="020B0604020202020204" pitchFamily="34" charset="0"/>
              <a:buChar char="•"/>
              <a:defRPr/>
            </a:pPr>
            <a:r>
              <a:rPr lang="en-US" b="1" dirty="0">
                <a:latin typeface="Arial" panose="020B0604020202020204" pitchFamily="34" charset="0"/>
                <a:cs typeface="Arial" panose="020B0604020202020204" pitchFamily="34" charset="0"/>
              </a:rPr>
              <a:t>Generalization</a:t>
            </a:r>
          </a:p>
          <a:p>
            <a:pPr marL="742950" lvl="1" indent="-285750">
              <a:lnSpc>
                <a:spcPct val="150000"/>
              </a:lnSpc>
              <a:buFont typeface="Arial" panose="020B0604020202020204" pitchFamily="34" charset="0"/>
              <a:buChar char="•"/>
              <a:defRPr/>
            </a:pPr>
            <a:r>
              <a:rPr lang="en-US" b="1" dirty="0">
                <a:latin typeface="Arial" panose="020B0604020202020204" pitchFamily="34" charset="0"/>
                <a:cs typeface="Arial" panose="020B0604020202020204" pitchFamily="34" charset="0"/>
              </a:rPr>
              <a:t>Cause-Effect Relationship</a:t>
            </a:r>
          </a:p>
          <a:p>
            <a:pPr marL="742950" lvl="1" indent="-285750">
              <a:lnSpc>
                <a:spcPct val="150000"/>
              </a:lnSpc>
              <a:buFont typeface="Arial" panose="020B0604020202020204" pitchFamily="34" charset="0"/>
              <a:buChar char="•"/>
              <a:defRPr/>
            </a:pPr>
            <a:r>
              <a:rPr lang="en-US" b="1" dirty="0">
                <a:latin typeface="Arial" panose="020B0604020202020204" pitchFamily="34" charset="0"/>
                <a:cs typeface="Arial" panose="020B0604020202020204" pitchFamily="34" charset="0"/>
              </a:rPr>
              <a:t>Assumption</a:t>
            </a:r>
          </a:p>
          <a:p>
            <a:pPr marL="742950" lvl="1" indent="-285750">
              <a:lnSpc>
                <a:spcPct val="150000"/>
              </a:lnSpc>
              <a:buFont typeface="Arial" panose="020B0604020202020204" pitchFamily="34" charset="0"/>
              <a:buChar char="•"/>
              <a:defRPr/>
            </a:pPr>
            <a:r>
              <a:rPr lang="en-US" b="1" dirty="0">
                <a:latin typeface="Arial" panose="020B0604020202020204" pitchFamily="34" charset="0"/>
                <a:cs typeface="Arial" panose="020B0604020202020204" pitchFamily="34" charset="0"/>
              </a:rPr>
              <a:t>Sophistry</a:t>
            </a:r>
          </a:p>
          <a:p>
            <a:pPr marL="742950" lvl="1" indent="-285750">
              <a:lnSpc>
                <a:spcPct val="200000"/>
              </a:lnSpc>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p:txBody>
      </p:sp>
      <p:sp>
        <p:nvSpPr>
          <p:cNvPr id="5" name="Прямоугольник 4"/>
          <p:cNvSpPr/>
          <p:nvPr/>
        </p:nvSpPr>
        <p:spPr>
          <a:xfrm>
            <a:off x="0" y="935009"/>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621262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idx="4294967295"/>
          </p:nvPr>
        </p:nvSpPr>
        <p:spPr>
          <a:xfrm>
            <a:off x="357188" y="-90264"/>
            <a:ext cx="8229600" cy="1143000"/>
          </a:xfrm>
        </p:spPr>
        <p:txBody>
          <a:bodyPr/>
          <a:lstStyle/>
          <a:p>
            <a:pPr eaLnBrk="1" hangingPunct="1"/>
            <a:r>
              <a:rPr lang="en-US" sz="3000" b="1" dirty="0">
                <a:latin typeface="Arial" panose="020B0604020202020204" pitchFamily="34" charset="0"/>
                <a:cs typeface="Arial" panose="020B0604020202020204" pitchFamily="34" charset="0"/>
              </a:rPr>
              <a:t>16. Analogy</a:t>
            </a:r>
            <a:endParaRPr lang="ru-RU" sz="3000" b="1" dirty="0">
              <a:latin typeface="Arial" panose="020B0604020202020204" pitchFamily="34" charset="0"/>
              <a:cs typeface="Arial" panose="020B0604020202020204" pitchFamily="34" charset="0"/>
            </a:endParaRPr>
          </a:p>
        </p:txBody>
      </p:sp>
      <p:sp>
        <p:nvSpPr>
          <p:cNvPr id="10" name="TextBox 2"/>
          <p:cNvSpPr txBox="1">
            <a:spLocks noChangeArrowheads="1"/>
          </p:cNvSpPr>
          <p:nvPr/>
        </p:nvSpPr>
        <p:spPr bwMode="auto">
          <a:xfrm>
            <a:off x="395536" y="1556792"/>
            <a:ext cx="8248972" cy="4801314"/>
          </a:xfrm>
          <a:prstGeom prst="rect">
            <a:avLst/>
          </a:prstGeom>
          <a:noFill/>
          <a:ln w="9525">
            <a:noFill/>
            <a:miter lim="800000"/>
            <a:headEnd/>
            <a:tailEnd/>
          </a:ln>
        </p:spPr>
        <p:txBody>
          <a:bodyPr wrap="square">
            <a:spAutoFit/>
          </a:bodyPr>
          <a:lstStyle/>
          <a:p>
            <a:pPr marL="285750" indent="-285750">
              <a:lnSpc>
                <a:spcPct val="150000"/>
              </a:lnSpc>
              <a:buFont typeface="Arial" panose="020B0604020202020204" pitchFamily="34" charset="0"/>
              <a:buChar char="•"/>
              <a:defRPr/>
            </a:pPr>
            <a:r>
              <a:rPr lang="en-US" sz="1700" dirty="0">
                <a:latin typeface="Arial" panose="020B0604020202020204" pitchFamily="34" charset="0"/>
                <a:cs typeface="Arial" panose="020B0604020202020204" pitchFamily="34" charset="0"/>
              </a:rPr>
              <a:t>The author uses analogy when he talks about a similar situation or result to support his argument.</a:t>
            </a:r>
            <a:br>
              <a:rPr lang="en-US" sz="1700" dirty="0">
                <a:latin typeface="Arial" panose="020B0604020202020204" pitchFamily="34" charset="0"/>
                <a:cs typeface="Arial" panose="020B0604020202020204" pitchFamily="34" charset="0"/>
              </a:rPr>
            </a:br>
            <a:endParaRPr lang="en-US" sz="1700" dirty="0">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defRPr/>
            </a:pPr>
            <a:r>
              <a:rPr lang="en-US" sz="1700" dirty="0">
                <a:latin typeface="Arial" panose="020B0604020202020204" pitchFamily="34" charset="0"/>
                <a:cs typeface="Arial" panose="020B0604020202020204" pitchFamily="34" charset="0"/>
              </a:rPr>
              <a:t>Example of analogy in the reading passage:</a:t>
            </a:r>
            <a:br>
              <a:rPr lang="en-US" sz="1700" dirty="0">
                <a:latin typeface="Arial" panose="020B0604020202020204" pitchFamily="34" charset="0"/>
                <a:cs typeface="Arial" panose="020B0604020202020204" pitchFamily="34" charset="0"/>
              </a:rPr>
            </a:br>
            <a:r>
              <a:rPr lang="en-US" sz="1700" b="1" dirty="0"/>
              <a:t>The model of the solar system is similar to that of an atom, with planets orbiting the sun like electrons orbiting the nucleus. </a:t>
            </a:r>
            <a:br>
              <a:rPr lang="en-US" sz="1700" b="1" dirty="0"/>
            </a:br>
            <a:endParaRPr lang="en-US" sz="1700" b="1" dirty="0"/>
          </a:p>
          <a:p>
            <a:pPr marL="285750" indent="-285750">
              <a:lnSpc>
                <a:spcPct val="150000"/>
              </a:lnSpc>
              <a:buFont typeface="Arial" panose="020B0604020202020204" pitchFamily="34" charset="0"/>
              <a:buChar char="•"/>
              <a:defRPr/>
            </a:pPr>
            <a:r>
              <a:rPr lang="en-US" sz="1700" dirty="0"/>
              <a:t>In your essay you may write:</a:t>
            </a:r>
            <a:br>
              <a:rPr lang="en-US" sz="1700" dirty="0"/>
            </a:br>
            <a:r>
              <a:rPr lang="en-US" sz="1700" b="1" dirty="0"/>
              <a:t>In this sentence, the author writes about similarities in the structure of the atom and the organization of the solar system: planets orbiting the sun are similar to atoms rotating around the nucleus. </a:t>
            </a:r>
            <a:r>
              <a:rPr lang="en-US" sz="1700" b="1" dirty="0">
                <a:latin typeface="Arial" panose="020B0604020202020204" pitchFamily="34" charset="0"/>
                <a:cs typeface="Arial" panose="020B0604020202020204" pitchFamily="34" charset="0"/>
              </a:rPr>
              <a:t>The author effectively employs the analogy of the atom to describe the model of the solar system. </a:t>
            </a:r>
          </a:p>
        </p:txBody>
      </p:sp>
      <p:sp>
        <p:nvSpPr>
          <p:cNvPr id="5" name="Прямоугольник 4"/>
          <p:cNvSpPr/>
          <p:nvPr/>
        </p:nvSpPr>
        <p:spPr>
          <a:xfrm>
            <a:off x="0" y="935009"/>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502697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idx="4294967295"/>
          </p:nvPr>
        </p:nvSpPr>
        <p:spPr>
          <a:xfrm>
            <a:off x="357188" y="-90264"/>
            <a:ext cx="8229600" cy="1143000"/>
          </a:xfrm>
        </p:spPr>
        <p:txBody>
          <a:bodyPr/>
          <a:lstStyle/>
          <a:p>
            <a:pPr eaLnBrk="1" hangingPunct="1"/>
            <a:r>
              <a:rPr lang="en-US" sz="3000" b="1" dirty="0">
                <a:latin typeface="Arial" panose="020B0604020202020204" pitchFamily="34" charset="0"/>
                <a:cs typeface="Arial" panose="020B0604020202020204" pitchFamily="34" charset="0"/>
              </a:rPr>
              <a:t>17. Weak Analogy</a:t>
            </a:r>
            <a:endParaRPr lang="ru-RU" sz="3000" b="1" dirty="0">
              <a:latin typeface="Arial" panose="020B0604020202020204" pitchFamily="34" charset="0"/>
              <a:cs typeface="Arial" panose="020B0604020202020204" pitchFamily="34" charset="0"/>
            </a:endParaRPr>
          </a:p>
        </p:txBody>
      </p:sp>
      <p:sp>
        <p:nvSpPr>
          <p:cNvPr id="10" name="TextBox 2"/>
          <p:cNvSpPr txBox="1">
            <a:spLocks noChangeArrowheads="1"/>
          </p:cNvSpPr>
          <p:nvPr/>
        </p:nvSpPr>
        <p:spPr bwMode="auto">
          <a:xfrm>
            <a:off x="395536" y="1556792"/>
            <a:ext cx="8248972" cy="4801314"/>
          </a:xfrm>
          <a:prstGeom prst="rect">
            <a:avLst/>
          </a:prstGeom>
          <a:noFill/>
          <a:ln w="9525">
            <a:noFill/>
            <a:miter lim="800000"/>
            <a:headEnd/>
            <a:tailEnd/>
          </a:ln>
        </p:spPr>
        <p:txBody>
          <a:bodyPr wrap="square">
            <a:spAutoFit/>
          </a:bodyPr>
          <a:lstStyle/>
          <a:p>
            <a:pPr marL="285750" indent="-285750">
              <a:lnSpc>
                <a:spcPct val="150000"/>
              </a:lnSpc>
              <a:buFont typeface="Arial" panose="020B0604020202020204" pitchFamily="34" charset="0"/>
              <a:buChar char="•"/>
              <a:defRPr/>
            </a:pPr>
            <a:r>
              <a:rPr lang="en-US" sz="1700" dirty="0">
                <a:latin typeface="Arial" panose="020B0604020202020204" pitchFamily="34" charset="0"/>
                <a:cs typeface="Arial" panose="020B0604020202020204" pitchFamily="34" charset="0"/>
              </a:rPr>
              <a:t>Remember that analogies are often weak</a:t>
            </a:r>
            <a:br>
              <a:rPr lang="en-US" sz="1700" dirty="0">
                <a:latin typeface="Arial" panose="020B0604020202020204" pitchFamily="34" charset="0"/>
                <a:cs typeface="Arial" panose="020B0604020202020204" pitchFamily="34" charset="0"/>
              </a:rPr>
            </a:br>
            <a:endParaRPr lang="en-US" sz="1700" dirty="0">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defRPr/>
            </a:pPr>
            <a:r>
              <a:rPr lang="en-US" sz="1700" dirty="0">
                <a:latin typeface="Arial" panose="020B0604020202020204" pitchFamily="34" charset="0"/>
                <a:cs typeface="Arial" panose="020B0604020202020204" pitchFamily="34" charset="0"/>
              </a:rPr>
              <a:t>Example of a weak analogy in the passage:</a:t>
            </a:r>
            <a:br>
              <a:rPr lang="en-US" sz="1700" dirty="0">
                <a:latin typeface="Arial" panose="020B0604020202020204" pitchFamily="34" charset="0"/>
                <a:cs typeface="Arial" panose="020B0604020202020204" pitchFamily="34" charset="0"/>
              </a:rPr>
            </a:br>
            <a:r>
              <a:rPr lang="en-US" sz="1700" b="1" dirty="0"/>
              <a:t>A watch and the universe are similar: they both display order and complexity. It follows then, that watches are the product of intelligent design and that the universe must be a product of intelligent design too.</a:t>
            </a:r>
            <a:br>
              <a:rPr lang="en-US" sz="1700" b="1" dirty="0"/>
            </a:br>
            <a:endParaRPr lang="en-US" sz="1700" b="1" dirty="0"/>
          </a:p>
          <a:p>
            <a:pPr marL="285750" indent="-285750">
              <a:lnSpc>
                <a:spcPct val="150000"/>
              </a:lnSpc>
              <a:buFont typeface="Arial" panose="020B0604020202020204" pitchFamily="34" charset="0"/>
              <a:buChar char="•"/>
              <a:defRPr/>
            </a:pPr>
            <a:r>
              <a:rPr lang="en-US" sz="1700" dirty="0"/>
              <a:t>In your essay you may criticize the weak analogy:</a:t>
            </a:r>
            <a:br>
              <a:rPr lang="en-US" sz="1700" dirty="0"/>
            </a:br>
            <a:r>
              <a:rPr lang="en-US" sz="1700" b="1" dirty="0"/>
              <a:t>The example of an argument by analogy given by the author is controversial. Arguably, it is an example of a weak analogy. Are the similarities in the kind and degree of order exhibited by watches and the universe sufficient to support an inference to a similarity in their origins?</a:t>
            </a:r>
            <a:endParaRPr lang="en-US" sz="1700" b="1" dirty="0">
              <a:latin typeface="Arial" panose="020B0604020202020204" pitchFamily="34" charset="0"/>
              <a:cs typeface="Arial" panose="020B0604020202020204" pitchFamily="34" charset="0"/>
            </a:endParaRPr>
          </a:p>
        </p:txBody>
      </p:sp>
      <p:sp>
        <p:nvSpPr>
          <p:cNvPr id="5" name="Прямоугольник 4"/>
          <p:cNvSpPr/>
          <p:nvPr/>
        </p:nvSpPr>
        <p:spPr>
          <a:xfrm>
            <a:off x="0" y="935009"/>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650232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idx="4294967295"/>
          </p:nvPr>
        </p:nvSpPr>
        <p:spPr>
          <a:xfrm>
            <a:off x="357188" y="-90264"/>
            <a:ext cx="8229600" cy="1143000"/>
          </a:xfrm>
        </p:spPr>
        <p:txBody>
          <a:bodyPr/>
          <a:lstStyle/>
          <a:p>
            <a:pPr eaLnBrk="1" hangingPunct="1"/>
            <a:r>
              <a:rPr lang="en-US" sz="3000" b="1" dirty="0">
                <a:latin typeface="Arial" panose="020B0604020202020204" pitchFamily="34" charset="0"/>
                <a:cs typeface="Arial" panose="020B0604020202020204" pitchFamily="34" charset="0"/>
              </a:rPr>
              <a:t>18. Generalization</a:t>
            </a:r>
            <a:endParaRPr lang="ru-RU" sz="3000" b="1" dirty="0">
              <a:latin typeface="Arial" panose="020B0604020202020204" pitchFamily="34" charset="0"/>
              <a:cs typeface="Arial" panose="020B0604020202020204" pitchFamily="34" charset="0"/>
            </a:endParaRPr>
          </a:p>
        </p:txBody>
      </p:sp>
      <p:sp>
        <p:nvSpPr>
          <p:cNvPr id="10" name="TextBox 2"/>
          <p:cNvSpPr txBox="1">
            <a:spLocks noChangeArrowheads="1"/>
          </p:cNvSpPr>
          <p:nvPr/>
        </p:nvSpPr>
        <p:spPr bwMode="auto">
          <a:xfrm>
            <a:off x="395536" y="1340768"/>
            <a:ext cx="8248972" cy="5193729"/>
          </a:xfrm>
          <a:prstGeom prst="rect">
            <a:avLst/>
          </a:prstGeom>
          <a:noFill/>
          <a:ln w="9525">
            <a:noFill/>
            <a:miter lim="800000"/>
            <a:headEnd/>
            <a:tailEnd/>
          </a:ln>
        </p:spPr>
        <p:txBody>
          <a:bodyPr wrap="square">
            <a:spAutoFit/>
          </a:bodyPr>
          <a:lstStyle/>
          <a:p>
            <a:pPr marL="285750" indent="-285750">
              <a:lnSpc>
                <a:spcPct val="150000"/>
              </a:lnSpc>
              <a:buFont typeface="Arial" panose="020B0604020202020204" pitchFamily="34" charset="0"/>
              <a:buChar char="•"/>
              <a:defRPr/>
            </a:pPr>
            <a:r>
              <a:rPr lang="en-US" sz="1700" dirty="0">
                <a:latin typeface="Arial" panose="020B0604020202020204" pitchFamily="34" charset="0"/>
                <a:cs typeface="Arial" panose="020B0604020202020204" pitchFamily="34" charset="0"/>
              </a:rPr>
              <a:t>A generalization draws a general rule from a single, perhaps atypical, case. In most cases generalizations are weak. Consider the following statements:</a:t>
            </a:r>
            <a:br>
              <a:rPr lang="en-US" sz="1700" dirty="0">
                <a:latin typeface="Arial" panose="020B0604020202020204" pitchFamily="34" charset="0"/>
                <a:cs typeface="Arial" panose="020B0604020202020204" pitchFamily="34" charset="0"/>
              </a:rPr>
            </a:br>
            <a:r>
              <a:rPr lang="en-US" sz="1700" dirty="0">
                <a:latin typeface="Arial" panose="020B0604020202020204" pitchFamily="34" charset="0"/>
                <a:cs typeface="Arial" panose="020B0604020202020204" pitchFamily="34" charset="0"/>
              </a:rPr>
              <a:t>All parents try to make life difficult for their children.</a:t>
            </a:r>
            <a:br>
              <a:rPr lang="ru-RU" sz="1700" dirty="0">
                <a:latin typeface="Arial" panose="020B0604020202020204" pitchFamily="34" charset="0"/>
                <a:cs typeface="Arial" panose="020B0604020202020204" pitchFamily="34" charset="0"/>
              </a:rPr>
            </a:br>
            <a:endParaRPr lang="en-US" sz="1700" dirty="0">
              <a:latin typeface="Arial" panose="020B0604020202020204" pitchFamily="34" charset="0"/>
              <a:cs typeface="Arial" panose="020B0604020202020204" pitchFamily="34" charset="0"/>
            </a:endParaRPr>
          </a:p>
          <a:p>
            <a:pPr lvl="1">
              <a:lnSpc>
                <a:spcPct val="150000"/>
              </a:lnSpc>
              <a:defRPr/>
            </a:pPr>
            <a:r>
              <a:rPr lang="en-US" sz="1700" b="1" dirty="0">
                <a:latin typeface="Arial" panose="020B0604020202020204" pitchFamily="34" charset="0"/>
                <a:cs typeface="Arial" panose="020B0604020202020204" pitchFamily="34" charset="0"/>
              </a:rPr>
              <a:t>Every salesman lies to make more money on a sale.</a:t>
            </a:r>
          </a:p>
          <a:p>
            <a:pPr lvl="1">
              <a:lnSpc>
                <a:spcPct val="150000"/>
              </a:lnSpc>
              <a:defRPr/>
            </a:pPr>
            <a:r>
              <a:rPr lang="en-US" sz="1700" b="1" dirty="0">
                <a:latin typeface="Arial" panose="020B0604020202020204" pitchFamily="34" charset="0"/>
                <a:cs typeface="Arial" panose="020B0604020202020204" pitchFamily="34" charset="0"/>
              </a:rPr>
              <a:t>The United States is colder than Europe.</a:t>
            </a:r>
          </a:p>
          <a:p>
            <a:pPr lvl="1">
              <a:lnSpc>
                <a:spcPct val="150000"/>
              </a:lnSpc>
              <a:defRPr/>
            </a:pPr>
            <a:r>
              <a:rPr lang="en-US" sz="1700" b="1" dirty="0">
                <a:latin typeface="Arial" panose="020B0604020202020204" pitchFamily="34" charset="0"/>
                <a:cs typeface="Arial" panose="020B0604020202020204" pitchFamily="34" charset="0"/>
              </a:rPr>
              <a:t>Women all want to have large families.</a:t>
            </a:r>
          </a:p>
          <a:p>
            <a:pPr lvl="1">
              <a:lnSpc>
                <a:spcPct val="150000"/>
              </a:lnSpc>
              <a:defRPr/>
            </a:pPr>
            <a:r>
              <a:rPr lang="en-US" sz="1700" b="1" dirty="0">
                <a:latin typeface="Arial" panose="020B0604020202020204" pitchFamily="34" charset="0"/>
                <a:cs typeface="Arial" panose="020B0604020202020204" pitchFamily="34" charset="0"/>
              </a:rPr>
              <a:t>Men are all afraid of commitment.</a:t>
            </a:r>
          </a:p>
          <a:p>
            <a:pPr lvl="1">
              <a:lnSpc>
                <a:spcPct val="150000"/>
              </a:lnSpc>
              <a:defRPr/>
            </a:pPr>
            <a:r>
              <a:rPr lang="en-US" sz="1700" b="1" dirty="0">
                <a:latin typeface="Arial" panose="020B0604020202020204" pitchFamily="34" charset="0"/>
                <a:cs typeface="Arial" panose="020B0604020202020204" pitchFamily="34" charset="0"/>
              </a:rPr>
              <a:t>The best way to make new friends is to just start talking to people.</a:t>
            </a:r>
          </a:p>
          <a:p>
            <a:pPr lvl="1">
              <a:lnSpc>
                <a:spcPct val="150000"/>
              </a:lnSpc>
              <a:defRPr/>
            </a:pPr>
            <a:r>
              <a:rPr lang="en-US" sz="1700" b="1" dirty="0">
                <a:latin typeface="Arial" panose="020B0604020202020204" pitchFamily="34" charset="0"/>
                <a:cs typeface="Arial" panose="020B0604020202020204" pitchFamily="34" charset="0"/>
              </a:rPr>
              <a:t>Nobody really believes that the Earth is flat.</a:t>
            </a:r>
          </a:p>
          <a:p>
            <a:pPr lvl="1">
              <a:lnSpc>
                <a:spcPct val="150000"/>
              </a:lnSpc>
              <a:defRPr/>
            </a:pPr>
            <a:r>
              <a:rPr lang="en-US" sz="1700" b="1" dirty="0">
                <a:latin typeface="Arial" panose="020B0604020202020204" pitchFamily="34" charset="0"/>
                <a:cs typeface="Arial" panose="020B0604020202020204" pitchFamily="34" charset="0"/>
              </a:rPr>
              <a:t>Most politicians are greedy and manipulative.</a:t>
            </a:r>
          </a:p>
          <a:p>
            <a:pPr lvl="1">
              <a:lnSpc>
                <a:spcPct val="150000"/>
              </a:lnSpc>
              <a:defRPr/>
            </a:pPr>
            <a:r>
              <a:rPr lang="en-US" sz="1700" b="1" dirty="0">
                <a:latin typeface="Arial" panose="020B0604020202020204" pitchFamily="34" charset="0"/>
                <a:cs typeface="Arial" panose="020B0604020202020204" pitchFamily="34" charset="0"/>
              </a:rPr>
              <a:t>No American thinks staying in Iraq is the best solution.</a:t>
            </a:r>
          </a:p>
          <a:p>
            <a:pPr lvl="1">
              <a:lnSpc>
                <a:spcPct val="150000"/>
              </a:lnSpc>
              <a:defRPr/>
            </a:pPr>
            <a:r>
              <a:rPr lang="en-US" sz="1700" b="1" dirty="0">
                <a:latin typeface="Arial" panose="020B0604020202020204" pitchFamily="34" charset="0"/>
                <a:cs typeface="Arial" panose="020B0604020202020204" pitchFamily="34" charset="0"/>
              </a:rPr>
              <a:t>Cats are nicer than dogs.</a:t>
            </a:r>
          </a:p>
        </p:txBody>
      </p:sp>
      <p:sp>
        <p:nvSpPr>
          <p:cNvPr id="5" name="Прямоугольник 4"/>
          <p:cNvSpPr/>
          <p:nvPr/>
        </p:nvSpPr>
        <p:spPr>
          <a:xfrm>
            <a:off x="0" y="935009"/>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299286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idx="4294967295"/>
          </p:nvPr>
        </p:nvSpPr>
        <p:spPr>
          <a:xfrm>
            <a:off x="357188" y="-90264"/>
            <a:ext cx="8229600" cy="1143000"/>
          </a:xfrm>
        </p:spPr>
        <p:txBody>
          <a:bodyPr/>
          <a:lstStyle/>
          <a:p>
            <a:pPr eaLnBrk="1" hangingPunct="1"/>
            <a:r>
              <a:rPr lang="en-US" sz="3000" b="1" dirty="0">
                <a:latin typeface="Arial" panose="020B0604020202020204" pitchFamily="34" charset="0"/>
                <a:cs typeface="Arial" panose="020B0604020202020204" pitchFamily="34" charset="0"/>
              </a:rPr>
              <a:t>1. Facts about SAT Essay</a:t>
            </a:r>
            <a:endParaRPr lang="ru-RU" sz="3000" b="1" dirty="0">
              <a:latin typeface="Arial" panose="020B0604020202020204" pitchFamily="34" charset="0"/>
              <a:cs typeface="Arial" panose="020B0604020202020204" pitchFamily="34" charset="0"/>
            </a:endParaRPr>
          </a:p>
        </p:txBody>
      </p:sp>
      <p:sp>
        <p:nvSpPr>
          <p:cNvPr id="10" name="TextBox 2"/>
          <p:cNvSpPr txBox="1">
            <a:spLocks noChangeArrowheads="1"/>
          </p:cNvSpPr>
          <p:nvPr/>
        </p:nvSpPr>
        <p:spPr bwMode="auto">
          <a:xfrm>
            <a:off x="571500" y="1412776"/>
            <a:ext cx="7777163" cy="6924973"/>
          </a:xfrm>
          <a:prstGeom prst="rect">
            <a:avLst/>
          </a:prstGeom>
          <a:noFill/>
          <a:ln w="9525">
            <a:noFill/>
            <a:miter lim="800000"/>
            <a:headEnd/>
            <a:tailEnd/>
          </a:ln>
        </p:spPr>
        <p:txBody>
          <a:bodyPr>
            <a:spAutoFit/>
          </a:bodyPr>
          <a:lstStyle/>
          <a:p>
            <a:pPr marL="355600" indent="-355600">
              <a:lnSpc>
                <a:spcPct val="200000"/>
              </a:lnSpc>
              <a:buFont typeface="Arial" panose="020B0604020202020204" pitchFamily="34" charset="0"/>
              <a:buChar char="•"/>
              <a:defRPr/>
            </a:pPr>
            <a:r>
              <a:rPr lang="en-US" sz="2000" dirty="0">
                <a:latin typeface="Arial" panose="020B0604020202020204" pitchFamily="34" charset="0"/>
                <a:cs typeface="Arial" panose="020B0604020202020204" pitchFamily="34" charset="0"/>
              </a:rPr>
              <a:t>Essay is optional but recommended</a:t>
            </a:r>
          </a:p>
          <a:p>
            <a:pPr marL="355600" indent="-355600">
              <a:lnSpc>
                <a:spcPct val="200000"/>
              </a:lnSpc>
              <a:buFont typeface="Arial" panose="020B0604020202020204" pitchFamily="34" charset="0"/>
              <a:buChar char="•"/>
              <a:defRPr/>
            </a:pPr>
            <a:r>
              <a:rPr lang="en-US" sz="2000" dirty="0">
                <a:latin typeface="Arial" panose="020B0604020202020204" pitchFamily="34" charset="0"/>
                <a:cs typeface="Arial" panose="020B0604020202020204" pitchFamily="34" charset="0"/>
              </a:rPr>
              <a:t>Essay comes at the end of the SAT test</a:t>
            </a:r>
          </a:p>
          <a:p>
            <a:pPr marL="355600" indent="-355600">
              <a:lnSpc>
                <a:spcPct val="200000"/>
              </a:lnSpc>
              <a:buFont typeface="Arial" panose="020B0604020202020204" pitchFamily="34" charset="0"/>
              <a:buChar char="•"/>
              <a:defRPr/>
            </a:pPr>
            <a:r>
              <a:rPr lang="en-US" sz="2000" dirty="0">
                <a:latin typeface="Arial" panose="020B0604020202020204" pitchFamily="34" charset="0"/>
                <a:cs typeface="Arial" panose="020B0604020202020204" pitchFamily="34" charset="0"/>
              </a:rPr>
              <a:t>Text: 650-750 word argument</a:t>
            </a:r>
          </a:p>
          <a:p>
            <a:pPr marL="355600" indent="-355600">
              <a:lnSpc>
                <a:spcPct val="200000"/>
              </a:lnSpc>
              <a:buFont typeface="Arial" panose="020B0604020202020204" pitchFamily="34" charset="0"/>
              <a:buChar char="•"/>
              <a:defRPr/>
            </a:pPr>
            <a:r>
              <a:rPr lang="en-US" sz="2000" dirty="0">
                <a:latin typeface="Arial" panose="020B0604020202020204" pitchFamily="34" charset="0"/>
                <a:cs typeface="Arial" panose="020B0604020202020204" pitchFamily="34" charset="0"/>
              </a:rPr>
              <a:t>Essay length: 500-600 words</a:t>
            </a:r>
          </a:p>
          <a:p>
            <a:pPr marL="355600" indent="-355600">
              <a:lnSpc>
                <a:spcPct val="200000"/>
              </a:lnSpc>
              <a:buFont typeface="Arial" panose="020B0604020202020204" pitchFamily="34" charset="0"/>
              <a:buChar char="•"/>
              <a:defRPr/>
            </a:pPr>
            <a:r>
              <a:rPr lang="en-US" sz="2000" dirty="0">
                <a:latin typeface="Arial" panose="020B0604020202020204" pitchFamily="34" charset="0"/>
                <a:cs typeface="Arial" panose="020B0604020202020204" pitchFamily="34" charset="0"/>
              </a:rPr>
              <a:t>Assignment: Analyze an argument (Don’t take your own position)</a:t>
            </a:r>
          </a:p>
          <a:p>
            <a:pPr marL="355600" indent="-355600">
              <a:lnSpc>
                <a:spcPct val="200000"/>
              </a:lnSpc>
              <a:buFont typeface="Arial" panose="020B0604020202020204" pitchFamily="34" charset="0"/>
              <a:buChar char="•"/>
              <a:defRPr/>
            </a:pPr>
            <a:r>
              <a:rPr lang="en-US" sz="2000" dirty="0">
                <a:latin typeface="Arial" panose="020B0604020202020204" pitchFamily="34" charset="0"/>
                <a:cs typeface="Arial" panose="020B0604020202020204" pitchFamily="34" charset="0"/>
              </a:rPr>
              <a:t>Essay sheet: 4 lined pages</a:t>
            </a:r>
          </a:p>
          <a:p>
            <a:pPr marL="355600" indent="-355600">
              <a:lnSpc>
                <a:spcPct val="200000"/>
              </a:lnSpc>
              <a:buFont typeface="Arial" panose="020B0604020202020204" pitchFamily="34" charset="0"/>
              <a:buChar char="•"/>
              <a:defRPr/>
            </a:pPr>
            <a:r>
              <a:rPr lang="en-US" sz="2000" dirty="0">
                <a:latin typeface="Arial" panose="020B0604020202020204" pitchFamily="34" charset="0"/>
                <a:cs typeface="Arial" panose="020B0604020202020204" pitchFamily="34" charset="0"/>
              </a:rPr>
              <a:t>One scratch paper sheet will be provided</a:t>
            </a: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br>
              <a:rPr lang="en-US" sz="2400"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5" name="Прямоугольник 4"/>
          <p:cNvSpPr/>
          <p:nvPr/>
        </p:nvSpPr>
        <p:spPr>
          <a:xfrm>
            <a:off x="0" y="935009"/>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idx="4294967295"/>
          </p:nvPr>
        </p:nvSpPr>
        <p:spPr>
          <a:xfrm>
            <a:off x="357188" y="-90264"/>
            <a:ext cx="8229600" cy="1143000"/>
          </a:xfrm>
        </p:spPr>
        <p:txBody>
          <a:bodyPr/>
          <a:lstStyle/>
          <a:p>
            <a:pPr eaLnBrk="1" hangingPunct="1"/>
            <a:r>
              <a:rPr lang="en-US" sz="3000" b="1" dirty="0">
                <a:latin typeface="Arial" panose="020B0604020202020204" pitchFamily="34" charset="0"/>
                <a:cs typeface="Arial" panose="020B0604020202020204" pitchFamily="34" charset="0"/>
              </a:rPr>
              <a:t>19. Generalization</a:t>
            </a:r>
            <a:endParaRPr lang="ru-RU" sz="3000" b="1" dirty="0">
              <a:latin typeface="Arial" panose="020B0604020202020204" pitchFamily="34" charset="0"/>
              <a:cs typeface="Arial" panose="020B0604020202020204" pitchFamily="34" charset="0"/>
            </a:endParaRPr>
          </a:p>
        </p:txBody>
      </p:sp>
      <p:sp>
        <p:nvSpPr>
          <p:cNvPr id="10" name="TextBox 2"/>
          <p:cNvSpPr txBox="1">
            <a:spLocks noChangeArrowheads="1"/>
          </p:cNvSpPr>
          <p:nvPr/>
        </p:nvSpPr>
        <p:spPr bwMode="auto">
          <a:xfrm>
            <a:off x="395536" y="1340768"/>
            <a:ext cx="8248972" cy="5193729"/>
          </a:xfrm>
          <a:prstGeom prst="rect">
            <a:avLst/>
          </a:prstGeom>
          <a:noFill/>
          <a:ln w="9525">
            <a:noFill/>
            <a:miter lim="800000"/>
            <a:headEnd/>
            <a:tailEnd/>
          </a:ln>
        </p:spPr>
        <p:txBody>
          <a:bodyPr wrap="square">
            <a:spAutoFit/>
          </a:bodyPr>
          <a:lstStyle/>
          <a:p>
            <a:pPr marL="285750" indent="-285750">
              <a:lnSpc>
                <a:spcPct val="150000"/>
              </a:lnSpc>
              <a:buFont typeface="Arial" panose="020B0604020202020204" pitchFamily="34" charset="0"/>
              <a:buChar char="•"/>
              <a:defRPr/>
            </a:pPr>
            <a:r>
              <a:rPr lang="en-US" sz="1700" dirty="0">
                <a:latin typeface="Arial" panose="020B0604020202020204" pitchFamily="34" charset="0"/>
                <a:cs typeface="Arial" panose="020B0604020202020204" pitchFamily="34" charset="0"/>
              </a:rPr>
              <a:t>A generalization draws a general rule from a single, perhaps atypical, case. In most cases generalizations are weak. Consider the following statements:</a:t>
            </a:r>
            <a:br>
              <a:rPr lang="en-US" sz="1700" dirty="0">
                <a:latin typeface="Arial" panose="020B0604020202020204" pitchFamily="34" charset="0"/>
                <a:cs typeface="Arial" panose="020B0604020202020204" pitchFamily="34" charset="0"/>
              </a:rPr>
            </a:br>
            <a:r>
              <a:rPr lang="en-US" sz="1700" dirty="0">
                <a:latin typeface="Arial" panose="020B0604020202020204" pitchFamily="34" charset="0"/>
                <a:cs typeface="Arial" panose="020B0604020202020204" pitchFamily="34" charset="0"/>
              </a:rPr>
              <a:t>All parents try to make life difficult for their children.</a:t>
            </a:r>
            <a:br>
              <a:rPr lang="ru-RU" sz="1700" dirty="0">
                <a:latin typeface="Arial" panose="020B0604020202020204" pitchFamily="34" charset="0"/>
                <a:cs typeface="Arial" panose="020B0604020202020204" pitchFamily="34" charset="0"/>
              </a:rPr>
            </a:br>
            <a:endParaRPr lang="en-US" sz="1700" dirty="0">
              <a:latin typeface="Arial" panose="020B0604020202020204" pitchFamily="34" charset="0"/>
              <a:cs typeface="Arial" panose="020B0604020202020204" pitchFamily="34" charset="0"/>
            </a:endParaRPr>
          </a:p>
          <a:p>
            <a:pPr lvl="1">
              <a:lnSpc>
                <a:spcPct val="150000"/>
              </a:lnSpc>
              <a:defRPr/>
            </a:pPr>
            <a:r>
              <a:rPr lang="en-US" sz="1700" b="1" dirty="0">
                <a:latin typeface="Arial" panose="020B0604020202020204" pitchFamily="34" charset="0"/>
                <a:cs typeface="Arial" panose="020B0604020202020204" pitchFamily="34" charset="0"/>
              </a:rPr>
              <a:t>Salesmen often lie to make more money on a sale.</a:t>
            </a:r>
          </a:p>
          <a:p>
            <a:pPr lvl="1">
              <a:lnSpc>
                <a:spcPct val="150000"/>
              </a:lnSpc>
              <a:defRPr/>
            </a:pPr>
            <a:r>
              <a:rPr lang="en-US" sz="1700" b="1" dirty="0">
                <a:latin typeface="Arial" panose="020B0604020202020204" pitchFamily="34" charset="0"/>
                <a:cs typeface="Arial" panose="020B0604020202020204" pitchFamily="34" charset="0"/>
              </a:rPr>
              <a:t>The United States is colder than many countries in Europe.</a:t>
            </a:r>
          </a:p>
          <a:p>
            <a:pPr lvl="1">
              <a:lnSpc>
                <a:spcPct val="150000"/>
              </a:lnSpc>
              <a:defRPr/>
            </a:pPr>
            <a:r>
              <a:rPr lang="en-US" sz="1700" b="1" dirty="0">
                <a:latin typeface="Arial" panose="020B0604020202020204" pitchFamily="34" charset="0"/>
                <a:cs typeface="Arial" panose="020B0604020202020204" pitchFamily="34" charset="0"/>
              </a:rPr>
              <a:t>Many women want to have large families.</a:t>
            </a:r>
          </a:p>
          <a:p>
            <a:pPr lvl="1">
              <a:lnSpc>
                <a:spcPct val="150000"/>
              </a:lnSpc>
              <a:defRPr/>
            </a:pPr>
            <a:r>
              <a:rPr lang="en-US" sz="1700" b="1" dirty="0">
                <a:latin typeface="Arial" panose="020B0604020202020204" pitchFamily="34" charset="0"/>
                <a:cs typeface="Arial" panose="020B0604020202020204" pitchFamily="34" charset="0"/>
              </a:rPr>
              <a:t>Some men are afraid of commitment.</a:t>
            </a:r>
          </a:p>
          <a:p>
            <a:pPr lvl="1">
              <a:lnSpc>
                <a:spcPct val="150000"/>
              </a:lnSpc>
              <a:defRPr/>
            </a:pPr>
            <a:r>
              <a:rPr lang="en-US" sz="1700" b="1" dirty="0">
                <a:latin typeface="Arial" panose="020B0604020202020204" pitchFamily="34" charset="0"/>
                <a:cs typeface="Arial" panose="020B0604020202020204" pitchFamily="34" charset="0"/>
              </a:rPr>
              <a:t>One excellent way to make new friends is to just start talking to people.</a:t>
            </a:r>
          </a:p>
          <a:p>
            <a:pPr lvl="1">
              <a:lnSpc>
                <a:spcPct val="150000"/>
              </a:lnSpc>
              <a:defRPr/>
            </a:pPr>
            <a:r>
              <a:rPr lang="en-US" sz="1700" b="1" dirty="0">
                <a:latin typeface="Arial" panose="020B0604020202020204" pitchFamily="34" charset="0"/>
                <a:cs typeface="Arial" panose="020B0604020202020204" pitchFamily="34" charset="0"/>
              </a:rPr>
              <a:t>Few people would really claim that the Earth is flat.</a:t>
            </a:r>
          </a:p>
          <a:p>
            <a:pPr lvl="1">
              <a:lnSpc>
                <a:spcPct val="150000"/>
              </a:lnSpc>
              <a:defRPr/>
            </a:pPr>
            <a:r>
              <a:rPr lang="en-US" sz="1700" b="1" dirty="0">
                <a:latin typeface="Arial" panose="020B0604020202020204" pitchFamily="34" charset="0"/>
                <a:cs typeface="Arial" panose="020B0604020202020204" pitchFamily="34" charset="0"/>
              </a:rPr>
              <a:t>There are politicians who are greedy and manipulative.</a:t>
            </a:r>
          </a:p>
          <a:p>
            <a:pPr lvl="1">
              <a:lnSpc>
                <a:spcPct val="150000"/>
              </a:lnSpc>
              <a:defRPr/>
            </a:pPr>
            <a:r>
              <a:rPr lang="en-US" sz="1700" b="1" dirty="0">
                <a:latin typeface="Arial" panose="020B0604020202020204" pitchFamily="34" charset="0"/>
                <a:cs typeface="Arial" panose="020B0604020202020204" pitchFamily="34" charset="0"/>
              </a:rPr>
              <a:t>Few Americans might argue that staying in Iraq is the best solution.</a:t>
            </a:r>
          </a:p>
          <a:p>
            <a:pPr lvl="1">
              <a:lnSpc>
                <a:spcPct val="150000"/>
              </a:lnSpc>
              <a:defRPr/>
            </a:pPr>
            <a:r>
              <a:rPr lang="en-US" sz="1700" b="1" dirty="0">
                <a:latin typeface="Arial" panose="020B0604020202020204" pitchFamily="34" charset="0"/>
                <a:cs typeface="Arial" panose="020B0604020202020204" pitchFamily="34" charset="0"/>
              </a:rPr>
              <a:t>Generally, cats are nicer than dogs.</a:t>
            </a:r>
          </a:p>
        </p:txBody>
      </p:sp>
      <p:sp>
        <p:nvSpPr>
          <p:cNvPr id="5" name="Прямоугольник 4"/>
          <p:cNvSpPr/>
          <p:nvPr/>
        </p:nvSpPr>
        <p:spPr>
          <a:xfrm>
            <a:off x="0" y="935009"/>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142799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idx="4294967295"/>
          </p:nvPr>
        </p:nvSpPr>
        <p:spPr>
          <a:xfrm>
            <a:off x="357188" y="-90264"/>
            <a:ext cx="8229600" cy="1143000"/>
          </a:xfrm>
        </p:spPr>
        <p:txBody>
          <a:bodyPr/>
          <a:lstStyle/>
          <a:p>
            <a:pPr eaLnBrk="1" hangingPunct="1"/>
            <a:r>
              <a:rPr lang="en-US" sz="3000" b="1" dirty="0">
                <a:latin typeface="Arial" panose="020B0604020202020204" pitchFamily="34" charset="0"/>
                <a:cs typeface="Arial" panose="020B0604020202020204" pitchFamily="34" charset="0"/>
              </a:rPr>
              <a:t>20. Week Generalization</a:t>
            </a:r>
            <a:endParaRPr lang="ru-RU" sz="3000" b="1" dirty="0">
              <a:latin typeface="Arial" panose="020B0604020202020204" pitchFamily="34" charset="0"/>
              <a:cs typeface="Arial" panose="020B0604020202020204" pitchFamily="34" charset="0"/>
            </a:endParaRPr>
          </a:p>
        </p:txBody>
      </p:sp>
      <p:sp>
        <p:nvSpPr>
          <p:cNvPr id="10" name="TextBox 2"/>
          <p:cNvSpPr txBox="1">
            <a:spLocks noChangeArrowheads="1"/>
          </p:cNvSpPr>
          <p:nvPr/>
        </p:nvSpPr>
        <p:spPr bwMode="auto">
          <a:xfrm>
            <a:off x="395536" y="1628800"/>
            <a:ext cx="8248972" cy="4408899"/>
          </a:xfrm>
          <a:prstGeom prst="rect">
            <a:avLst/>
          </a:prstGeom>
          <a:noFill/>
          <a:ln w="9525">
            <a:noFill/>
            <a:miter lim="800000"/>
            <a:headEnd/>
            <a:tailEnd/>
          </a:ln>
        </p:spPr>
        <p:txBody>
          <a:bodyPr wrap="square">
            <a:spAutoFit/>
          </a:bodyPr>
          <a:lstStyle/>
          <a:p>
            <a:pPr marL="285750" indent="-285750">
              <a:lnSpc>
                <a:spcPct val="150000"/>
              </a:lnSpc>
              <a:buFont typeface="Arial" panose="020B0604020202020204" pitchFamily="34" charset="0"/>
              <a:buChar char="•"/>
              <a:defRPr/>
            </a:pPr>
            <a:r>
              <a:rPr lang="en-US" sz="1700" dirty="0">
                <a:latin typeface="Arial" panose="020B0604020202020204" pitchFamily="34" charset="0"/>
                <a:cs typeface="Arial" panose="020B0604020202020204" pitchFamily="34" charset="0"/>
              </a:rPr>
              <a:t>Example of a generalization in the reading passage:</a:t>
            </a:r>
            <a:br>
              <a:rPr lang="en-US" sz="1700" dirty="0">
                <a:latin typeface="Arial" panose="020B0604020202020204" pitchFamily="34" charset="0"/>
                <a:cs typeface="Arial" panose="020B0604020202020204" pitchFamily="34" charset="0"/>
              </a:rPr>
            </a:br>
            <a:r>
              <a:rPr lang="en-US" sz="1700" b="1" dirty="0"/>
              <a:t>An environmental group illegally blocked loggers and workers at a nuclear plant. Therefore, environmentalists are radicals who take the law into their own hands.</a:t>
            </a:r>
            <a:br>
              <a:rPr lang="en-US" sz="1700" b="1" dirty="0"/>
            </a:br>
            <a:endParaRPr lang="en-US" sz="1700" b="1" dirty="0"/>
          </a:p>
          <a:p>
            <a:pPr marL="285750" indent="-285750">
              <a:lnSpc>
                <a:spcPct val="150000"/>
              </a:lnSpc>
              <a:buFont typeface="Arial" panose="020B0604020202020204" pitchFamily="34" charset="0"/>
              <a:buChar char="•"/>
              <a:defRPr/>
            </a:pPr>
            <a:r>
              <a:rPr lang="en-US" sz="1700" dirty="0"/>
              <a:t>In your essay you may write:</a:t>
            </a:r>
            <a:br>
              <a:rPr lang="en-US" sz="1700" dirty="0"/>
            </a:br>
            <a:r>
              <a:rPr lang="en-US" sz="1700" b="1" dirty="0"/>
              <a:t>Jumping to conclusion that environmentalists are radicals who disrespect the law on the basis of a single accident is a textbook example of a hasty generalization. In other word, one particular atypical case does not constitute a general rule that the author attempts to establish in his argument. </a:t>
            </a:r>
            <a:endParaRPr lang="en-US" sz="1700" b="1" dirty="0">
              <a:latin typeface="Arial" panose="020B0604020202020204" pitchFamily="34" charset="0"/>
              <a:cs typeface="Arial" panose="020B0604020202020204" pitchFamily="34" charset="0"/>
            </a:endParaRPr>
          </a:p>
        </p:txBody>
      </p:sp>
      <p:sp>
        <p:nvSpPr>
          <p:cNvPr id="5" name="Прямоугольник 4"/>
          <p:cNvSpPr/>
          <p:nvPr/>
        </p:nvSpPr>
        <p:spPr>
          <a:xfrm>
            <a:off x="0" y="935009"/>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329964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idx="4294967295"/>
          </p:nvPr>
        </p:nvSpPr>
        <p:spPr>
          <a:xfrm>
            <a:off x="357188" y="-90264"/>
            <a:ext cx="8229600" cy="1143000"/>
          </a:xfrm>
        </p:spPr>
        <p:txBody>
          <a:bodyPr/>
          <a:lstStyle/>
          <a:p>
            <a:pPr eaLnBrk="1" hangingPunct="1"/>
            <a:r>
              <a:rPr lang="en-US" sz="3000" b="1" dirty="0">
                <a:latin typeface="Arial" panose="020B0604020202020204" pitchFamily="34" charset="0"/>
                <a:cs typeface="Arial" panose="020B0604020202020204" pitchFamily="34" charset="0"/>
              </a:rPr>
              <a:t>21. Week Generalization</a:t>
            </a:r>
            <a:endParaRPr lang="ru-RU" sz="3000" b="1" dirty="0">
              <a:latin typeface="Arial" panose="020B0604020202020204" pitchFamily="34" charset="0"/>
              <a:cs typeface="Arial" panose="020B0604020202020204" pitchFamily="34" charset="0"/>
            </a:endParaRPr>
          </a:p>
        </p:txBody>
      </p:sp>
      <p:sp>
        <p:nvSpPr>
          <p:cNvPr id="10" name="TextBox 2"/>
          <p:cNvSpPr txBox="1">
            <a:spLocks noChangeArrowheads="1"/>
          </p:cNvSpPr>
          <p:nvPr/>
        </p:nvSpPr>
        <p:spPr bwMode="auto">
          <a:xfrm>
            <a:off x="395536" y="1628800"/>
            <a:ext cx="8248972" cy="3231654"/>
          </a:xfrm>
          <a:prstGeom prst="rect">
            <a:avLst/>
          </a:prstGeom>
          <a:noFill/>
          <a:ln w="9525">
            <a:noFill/>
            <a:miter lim="800000"/>
            <a:headEnd/>
            <a:tailEnd/>
          </a:ln>
        </p:spPr>
        <p:txBody>
          <a:bodyPr wrap="square">
            <a:spAutoFit/>
          </a:bodyPr>
          <a:lstStyle/>
          <a:p>
            <a:pPr marL="285750" indent="-285750">
              <a:lnSpc>
                <a:spcPct val="150000"/>
              </a:lnSpc>
              <a:buFont typeface="Arial" panose="020B0604020202020204" pitchFamily="34" charset="0"/>
              <a:buChar char="•"/>
              <a:defRPr/>
            </a:pPr>
            <a:r>
              <a:rPr lang="en-US" sz="1700" dirty="0">
                <a:latin typeface="Arial" panose="020B0604020202020204" pitchFamily="34" charset="0"/>
                <a:cs typeface="Arial" panose="020B0604020202020204" pitchFamily="34" charset="0"/>
              </a:rPr>
              <a:t>To describe a week generalization you may use the following phrases</a:t>
            </a:r>
            <a:br>
              <a:rPr lang="en-US" sz="1700" dirty="0">
                <a:latin typeface="Arial" panose="020B0604020202020204" pitchFamily="34" charset="0"/>
                <a:cs typeface="Arial" panose="020B0604020202020204" pitchFamily="34" charset="0"/>
              </a:rPr>
            </a:br>
            <a:endParaRPr lang="en-US" sz="1700" dirty="0">
              <a:latin typeface="Arial" panose="020B0604020202020204" pitchFamily="34" charset="0"/>
              <a:cs typeface="Arial" panose="020B0604020202020204" pitchFamily="34" charset="0"/>
            </a:endParaRPr>
          </a:p>
          <a:p>
            <a:pPr>
              <a:lnSpc>
                <a:spcPct val="150000"/>
              </a:lnSpc>
              <a:defRPr/>
            </a:pPr>
            <a:r>
              <a:rPr lang="en-US" sz="1700" b="1" dirty="0">
                <a:latin typeface="Arial" panose="020B0604020202020204" pitchFamily="34" charset="0"/>
                <a:cs typeface="Arial" panose="020B0604020202020204" pitchFamily="34" charset="0"/>
              </a:rPr>
              <a:t>	weak generalization</a:t>
            </a:r>
          </a:p>
          <a:p>
            <a:pPr>
              <a:lnSpc>
                <a:spcPct val="150000"/>
              </a:lnSpc>
              <a:defRPr/>
            </a:pPr>
            <a:r>
              <a:rPr lang="en-US" sz="1700" b="1" dirty="0">
                <a:latin typeface="Arial" panose="020B0604020202020204" pitchFamily="34" charset="0"/>
                <a:cs typeface="Arial" panose="020B0604020202020204" pitchFamily="34" charset="0"/>
              </a:rPr>
              <a:t>	hasty generalization</a:t>
            </a:r>
          </a:p>
          <a:p>
            <a:pPr>
              <a:lnSpc>
                <a:spcPct val="150000"/>
              </a:lnSpc>
              <a:defRPr/>
            </a:pPr>
            <a:r>
              <a:rPr lang="en-US" sz="1700" b="1" dirty="0">
                <a:latin typeface="Arial" panose="020B0604020202020204" pitchFamily="34" charset="0"/>
                <a:cs typeface="Arial" panose="020B0604020202020204" pitchFamily="34" charset="0"/>
              </a:rPr>
              <a:t>	overgeneralization</a:t>
            </a:r>
          </a:p>
          <a:p>
            <a:pPr>
              <a:lnSpc>
                <a:spcPct val="150000"/>
              </a:lnSpc>
              <a:defRPr/>
            </a:pPr>
            <a:r>
              <a:rPr lang="en-US" sz="1700" b="1" dirty="0">
                <a:latin typeface="Arial" panose="020B0604020202020204" pitchFamily="34" charset="0"/>
                <a:cs typeface="Arial" panose="020B0604020202020204" pitchFamily="34" charset="0"/>
              </a:rPr>
              <a:t>	broad generalization</a:t>
            </a:r>
          </a:p>
          <a:p>
            <a:pPr>
              <a:lnSpc>
                <a:spcPct val="150000"/>
              </a:lnSpc>
              <a:defRPr/>
            </a:pPr>
            <a:r>
              <a:rPr lang="en-US" sz="1700" b="1" dirty="0">
                <a:latin typeface="Arial" panose="020B0604020202020204" pitchFamily="34" charset="0"/>
                <a:cs typeface="Arial" panose="020B0604020202020204" pitchFamily="34" charset="0"/>
              </a:rPr>
              <a:t>	the author jumps to conclusion</a:t>
            </a:r>
          </a:p>
          <a:p>
            <a:pPr>
              <a:lnSpc>
                <a:spcPct val="150000"/>
              </a:lnSpc>
              <a:defRPr/>
            </a:pPr>
            <a:endParaRPr lang="en-US" sz="1700" b="1" dirty="0">
              <a:latin typeface="Arial" panose="020B0604020202020204" pitchFamily="34" charset="0"/>
              <a:cs typeface="Arial" panose="020B0604020202020204" pitchFamily="34" charset="0"/>
            </a:endParaRPr>
          </a:p>
        </p:txBody>
      </p:sp>
      <p:sp>
        <p:nvSpPr>
          <p:cNvPr id="5" name="Прямоугольник 4"/>
          <p:cNvSpPr/>
          <p:nvPr/>
        </p:nvSpPr>
        <p:spPr>
          <a:xfrm>
            <a:off x="0" y="935009"/>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882850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idx="4294967295"/>
          </p:nvPr>
        </p:nvSpPr>
        <p:spPr>
          <a:xfrm>
            <a:off x="357188" y="-90264"/>
            <a:ext cx="8229600" cy="1143000"/>
          </a:xfrm>
        </p:spPr>
        <p:txBody>
          <a:bodyPr/>
          <a:lstStyle/>
          <a:p>
            <a:pPr eaLnBrk="1" hangingPunct="1"/>
            <a:r>
              <a:rPr lang="en-US" sz="3000" b="1" dirty="0">
                <a:latin typeface="Arial" panose="020B0604020202020204" pitchFamily="34" charset="0"/>
                <a:cs typeface="Arial" panose="020B0604020202020204" pitchFamily="34" charset="0"/>
              </a:rPr>
              <a:t>22. Cause-Effect Relationship</a:t>
            </a:r>
            <a:endParaRPr lang="ru-RU" sz="3000" b="1" dirty="0">
              <a:latin typeface="Arial" panose="020B0604020202020204" pitchFamily="34" charset="0"/>
              <a:cs typeface="Arial" panose="020B0604020202020204" pitchFamily="34" charset="0"/>
            </a:endParaRPr>
          </a:p>
        </p:txBody>
      </p:sp>
      <p:sp>
        <p:nvSpPr>
          <p:cNvPr id="10" name="TextBox 2"/>
          <p:cNvSpPr txBox="1">
            <a:spLocks noChangeArrowheads="1"/>
          </p:cNvSpPr>
          <p:nvPr/>
        </p:nvSpPr>
        <p:spPr bwMode="auto">
          <a:xfrm>
            <a:off x="395536" y="1628800"/>
            <a:ext cx="8248972" cy="5193729"/>
          </a:xfrm>
          <a:prstGeom prst="rect">
            <a:avLst/>
          </a:prstGeom>
          <a:noFill/>
          <a:ln w="9525">
            <a:noFill/>
            <a:miter lim="800000"/>
            <a:headEnd/>
            <a:tailEnd/>
          </a:ln>
        </p:spPr>
        <p:txBody>
          <a:bodyPr wrap="square">
            <a:spAutoFit/>
          </a:bodyPr>
          <a:lstStyle/>
          <a:p>
            <a:pPr marL="285750" indent="-285750">
              <a:lnSpc>
                <a:spcPct val="150000"/>
              </a:lnSpc>
              <a:buFont typeface="Arial" panose="020B0604020202020204" pitchFamily="34" charset="0"/>
              <a:buChar char="•"/>
              <a:defRPr/>
            </a:pPr>
            <a:r>
              <a:rPr lang="en-US" sz="1700" dirty="0">
                <a:latin typeface="Arial" panose="020B0604020202020204" pitchFamily="34" charset="0"/>
                <a:cs typeface="Arial" panose="020B0604020202020204" pitchFamily="34" charset="0"/>
              </a:rPr>
              <a:t>The passage may imply that one fact is the cause (reason) of another fact. </a:t>
            </a:r>
          </a:p>
          <a:p>
            <a:pPr marL="285750" indent="-285750">
              <a:lnSpc>
                <a:spcPct val="150000"/>
              </a:lnSpc>
              <a:buFont typeface="Arial" panose="020B0604020202020204" pitchFamily="34" charset="0"/>
              <a:buChar char="•"/>
              <a:defRPr/>
            </a:pPr>
            <a:r>
              <a:rPr lang="en-US" sz="1700" dirty="0">
                <a:latin typeface="Arial" panose="020B0604020202020204" pitchFamily="34" charset="0"/>
                <a:cs typeface="Arial" panose="020B0604020202020204" pitchFamily="34" charset="0"/>
              </a:rPr>
              <a:t>The author may try to establish cause-effect relationship by</a:t>
            </a:r>
          </a:p>
          <a:p>
            <a:pPr marL="742950" lvl="1" indent="-285750">
              <a:lnSpc>
                <a:spcPct val="150000"/>
              </a:lnSpc>
              <a:buFont typeface="Arial" panose="020B0604020202020204" pitchFamily="34" charset="0"/>
              <a:buChar char="•"/>
              <a:defRPr/>
            </a:pPr>
            <a:r>
              <a:rPr lang="en-US" sz="1700" dirty="0">
                <a:latin typeface="Arial" panose="020B0604020202020204" pitchFamily="34" charset="0"/>
                <a:cs typeface="Arial" panose="020B0604020202020204" pitchFamily="34" charset="0"/>
              </a:rPr>
              <a:t>illustrating that one fact precedes the other (this argument is weak)</a:t>
            </a:r>
          </a:p>
          <a:p>
            <a:pPr marL="742950" lvl="1" indent="-285750">
              <a:lnSpc>
                <a:spcPct val="150000"/>
              </a:lnSpc>
              <a:buFont typeface="Arial" panose="020B0604020202020204" pitchFamily="34" charset="0"/>
              <a:buChar char="•"/>
              <a:defRPr/>
            </a:pPr>
            <a:r>
              <a:rPr lang="en-US" sz="1700" dirty="0">
                <a:latin typeface="Arial" panose="020B0604020202020204" pitchFamily="34" charset="0"/>
                <a:cs typeface="Arial" panose="020B0604020202020204" pitchFamily="34" charset="0"/>
              </a:rPr>
              <a:t>showing that both facts happen simultaneously (this argument is weak)</a:t>
            </a:r>
          </a:p>
          <a:p>
            <a:pPr marL="742950" lvl="1" indent="-285750">
              <a:lnSpc>
                <a:spcPct val="150000"/>
              </a:lnSpc>
              <a:buFont typeface="Arial" panose="020B0604020202020204" pitchFamily="34" charset="0"/>
              <a:buChar char="•"/>
              <a:defRPr/>
            </a:pPr>
            <a:r>
              <a:rPr lang="en-US" sz="1700" dirty="0">
                <a:latin typeface="Arial" panose="020B0604020202020204" pitchFamily="34" charset="0"/>
                <a:cs typeface="Arial" panose="020B0604020202020204" pitchFamily="34" charset="0"/>
              </a:rPr>
              <a:t>explaining how one fact causes the other</a:t>
            </a:r>
          </a:p>
          <a:p>
            <a:pPr marL="742950" lvl="1" indent="-285750">
              <a:lnSpc>
                <a:spcPct val="150000"/>
              </a:lnSpc>
              <a:buFont typeface="Arial" panose="020B0604020202020204" pitchFamily="34" charset="0"/>
              <a:buChar char="•"/>
              <a:defRPr/>
            </a:pPr>
            <a:r>
              <a:rPr lang="en-US" sz="1700" dirty="0">
                <a:latin typeface="Arial" panose="020B0604020202020204" pitchFamily="34" charset="0"/>
                <a:cs typeface="Arial" panose="020B0604020202020204" pitchFamily="34" charset="0"/>
              </a:rPr>
              <a:t>explaining that the cause is the only possible or likely cause for the effect</a:t>
            </a:r>
            <a:br>
              <a:rPr lang="en-US" sz="1700" dirty="0">
                <a:latin typeface="Arial" panose="020B0604020202020204" pitchFamily="34" charset="0"/>
                <a:cs typeface="Arial" panose="020B0604020202020204" pitchFamily="34" charset="0"/>
              </a:rPr>
            </a:br>
            <a:endParaRPr lang="en-US" sz="1700" dirty="0">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defRPr/>
            </a:pPr>
            <a:r>
              <a:rPr lang="en-US" sz="1700" dirty="0">
                <a:latin typeface="Arial" panose="020B0604020202020204" pitchFamily="34" charset="0"/>
                <a:cs typeface="Arial" panose="020B0604020202020204" pitchFamily="34" charset="0"/>
              </a:rPr>
              <a:t>The author may also try to argue that the alleged cause-effect relationship is weak by</a:t>
            </a:r>
          </a:p>
          <a:p>
            <a:pPr marL="742950" lvl="1" indent="-285750">
              <a:lnSpc>
                <a:spcPct val="150000"/>
              </a:lnSpc>
              <a:buFont typeface="Arial" panose="020B0604020202020204" pitchFamily="34" charset="0"/>
              <a:buChar char="•"/>
              <a:defRPr/>
            </a:pPr>
            <a:r>
              <a:rPr lang="en-US" sz="1700" dirty="0">
                <a:latin typeface="Arial" panose="020B0604020202020204" pitchFamily="34" charset="0"/>
                <a:cs typeface="Arial" panose="020B0604020202020204" pitchFamily="34" charset="0"/>
              </a:rPr>
              <a:t>Showing that there may be other causes</a:t>
            </a:r>
          </a:p>
          <a:p>
            <a:pPr marL="742950" lvl="1" indent="-285750">
              <a:lnSpc>
                <a:spcPct val="150000"/>
              </a:lnSpc>
              <a:buFont typeface="Arial" panose="020B0604020202020204" pitchFamily="34" charset="0"/>
              <a:buChar char="•"/>
              <a:defRPr/>
            </a:pPr>
            <a:r>
              <a:rPr lang="en-US" sz="1700" dirty="0">
                <a:latin typeface="Arial" panose="020B0604020202020204" pitchFamily="34" charset="0"/>
                <a:cs typeface="Arial" panose="020B0604020202020204" pitchFamily="34" charset="0"/>
              </a:rPr>
              <a:t>Demonstrating that the alleged cause is not enough to lead to the effect</a:t>
            </a:r>
            <a:br>
              <a:rPr lang="en-US" sz="1700" dirty="0">
                <a:latin typeface="Arial" panose="020B0604020202020204" pitchFamily="34" charset="0"/>
                <a:cs typeface="Arial" panose="020B0604020202020204" pitchFamily="34" charset="0"/>
              </a:rPr>
            </a:br>
            <a:endParaRPr lang="en-US" sz="1700" dirty="0">
              <a:latin typeface="Arial" panose="020B0604020202020204" pitchFamily="34" charset="0"/>
              <a:cs typeface="Arial" panose="020B0604020202020204" pitchFamily="34" charset="0"/>
            </a:endParaRPr>
          </a:p>
          <a:p>
            <a:pPr>
              <a:lnSpc>
                <a:spcPct val="150000"/>
              </a:lnSpc>
              <a:defRPr/>
            </a:pPr>
            <a:r>
              <a:rPr lang="en-US" sz="1700" b="1" dirty="0">
                <a:latin typeface="Arial" panose="020B0604020202020204" pitchFamily="34" charset="0"/>
                <a:cs typeface="Arial" panose="020B0604020202020204" pitchFamily="34" charset="0"/>
              </a:rPr>
              <a:t>	</a:t>
            </a:r>
          </a:p>
        </p:txBody>
      </p:sp>
      <p:sp>
        <p:nvSpPr>
          <p:cNvPr id="5" name="Прямоугольник 4"/>
          <p:cNvSpPr/>
          <p:nvPr/>
        </p:nvSpPr>
        <p:spPr>
          <a:xfrm>
            <a:off x="0" y="935009"/>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99558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7490" y="21580"/>
            <a:ext cx="9136509" cy="9591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146" name="Заголовок 1"/>
          <p:cNvSpPr>
            <a:spLocks noGrp="1"/>
          </p:cNvSpPr>
          <p:nvPr>
            <p:ph type="title" idx="4294967295"/>
          </p:nvPr>
        </p:nvSpPr>
        <p:spPr>
          <a:xfrm>
            <a:off x="357188" y="-90264"/>
            <a:ext cx="8229600" cy="1143000"/>
          </a:xfrm>
        </p:spPr>
        <p:txBody>
          <a:bodyPr/>
          <a:lstStyle/>
          <a:p>
            <a:pPr eaLnBrk="1" hangingPunct="1"/>
            <a:r>
              <a:rPr lang="en-US" sz="3000" b="1" dirty="0">
                <a:solidFill>
                  <a:schemeClr val="bg1"/>
                </a:solidFill>
                <a:latin typeface="Arial" panose="020B0604020202020204" pitchFamily="34" charset="0"/>
                <a:cs typeface="Arial" panose="020B0604020202020204" pitchFamily="34" charset="0"/>
              </a:rPr>
              <a:t>23. Stylistic and Persuasive Elements</a:t>
            </a:r>
            <a:endParaRPr lang="ru-RU" sz="3000" b="1" dirty="0">
              <a:solidFill>
                <a:schemeClr val="bg1"/>
              </a:solidFill>
              <a:latin typeface="Arial" panose="020B0604020202020204" pitchFamily="34" charset="0"/>
              <a:cs typeface="Arial" panose="020B0604020202020204" pitchFamily="34" charset="0"/>
            </a:endParaRPr>
          </a:p>
        </p:txBody>
      </p:sp>
      <p:sp>
        <p:nvSpPr>
          <p:cNvPr id="10" name="TextBox 2"/>
          <p:cNvSpPr txBox="1">
            <a:spLocks noChangeArrowheads="1"/>
          </p:cNvSpPr>
          <p:nvPr/>
        </p:nvSpPr>
        <p:spPr bwMode="auto">
          <a:xfrm>
            <a:off x="571500" y="1855271"/>
            <a:ext cx="7777163" cy="4939814"/>
          </a:xfrm>
          <a:prstGeom prst="rect">
            <a:avLst/>
          </a:prstGeom>
          <a:noFill/>
          <a:ln w="9525">
            <a:noFill/>
            <a:miter lim="800000"/>
            <a:headEnd/>
            <a:tailEnd/>
          </a:ln>
        </p:spPr>
        <p:txBody>
          <a:bodyPr>
            <a:spAutoFit/>
          </a:bodyPr>
          <a:lstStyle/>
          <a:p>
            <a:pPr marL="285750" indent="-285750">
              <a:lnSpc>
                <a:spcPct val="20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Stylistic and Persuasive Elements </a:t>
            </a:r>
          </a:p>
          <a:p>
            <a:pPr marL="742950" lvl="1" indent="-285750">
              <a:lnSpc>
                <a:spcPct val="150000"/>
              </a:lnSpc>
              <a:buFont typeface="Arial" panose="020B0604020202020204" pitchFamily="34" charset="0"/>
              <a:buChar char="•"/>
              <a:defRPr/>
            </a:pPr>
            <a:r>
              <a:rPr lang="en-US" b="1" dirty="0">
                <a:latin typeface="Arial" panose="020B0604020202020204" pitchFamily="34" charset="0"/>
                <a:cs typeface="Arial" panose="020B0604020202020204" pitchFamily="34" charset="0"/>
              </a:rPr>
              <a:t>The author tries to sound like the reader</a:t>
            </a:r>
          </a:p>
          <a:p>
            <a:pPr marL="742950" lvl="1" indent="-285750">
              <a:lnSpc>
                <a:spcPct val="150000"/>
              </a:lnSpc>
              <a:buFont typeface="Arial" panose="020B0604020202020204" pitchFamily="34" charset="0"/>
              <a:buChar char="•"/>
              <a:defRPr/>
            </a:pPr>
            <a:r>
              <a:rPr lang="en-US" b="1" dirty="0">
                <a:latin typeface="Arial" panose="020B0604020202020204" pitchFamily="34" charset="0"/>
                <a:cs typeface="Arial" panose="020B0604020202020204" pitchFamily="34" charset="0"/>
              </a:rPr>
              <a:t>Word choice</a:t>
            </a:r>
          </a:p>
          <a:p>
            <a:pPr marL="742950" lvl="1" indent="-285750">
              <a:lnSpc>
                <a:spcPct val="150000"/>
              </a:lnSpc>
              <a:buFont typeface="Arial" panose="020B0604020202020204" pitchFamily="34" charset="0"/>
              <a:buChar char="•"/>
              <a:defRPr/>
            </a:pPr>
            <a:r>
              <a:rPr lang="en-US" b="1" dirty="0">
                <a:latin typeface="Arial" panose="020B0604020202020204" pitchFamily="34" charset="0"/>
                <a:cs typeface="Arial" panose="020B0604020202020204" pitchFamily="34" charset="0"/>
              </a:rPr>
              <a:t>Rhetorical questions</a:t>
            </a:r>
          </a:p>
          <a:p>
            <a:pPr marL="742950" lvl="1" indent="-285750">
              <a:lnSpc>
                <a:spcPct val="150000"/>
              </a:lnSpc>
              <a:buFont typeface="Arial" panose="020B0604020202020204" pitchFamily="34" charset="0"/>
              <a:buChar char="•"/>
              <a:defRPr/>
            </a:pPr>
            <a:r>
              <a:rPr lang="en-US" b="1" dirty="0">
                <a:latin typeface="Arial" panose="020B0604020202020204" pitchFamily="34" charset="0"/>
                <a:cs typeface="Arial" panose="020B0604020202020204" pitchFamily="34" charset="0"/>
              </a:rPr>
              <a:t>Emphasizing</a:t>
            </a:r>
          </a:p>
          <a:p>
            <a:pPr marL="742950" lvl="1" indent="-285750">
              <a:lnSpc>
                <a:spcPct val="150000"/>
              </a:lnSpc>
              <a:buFont typeface="Arial" panose="020B0604020202020204" pitchFamily="34" charset="0"/>
              <a:buChar char="•"/>
              <a:defRPr/>
            </a:pPr>
            <a:r>
              <a:rPr lang="en-US" b="1" dirty="0">
                <a:latin typeface="Arial" panose="020B0604020202020204" pitchFamily="34" charset="0"/>
                <a:cs typeface="Arial" panose="020B0604020202020204" pitchFamily="34" charset="0"/>
              </a:rPr>
              <a:t>Story telling</a:t>
            </a:r>
          </a:p>
          <a:p>
            <a:pPr marL="742950" lvl="1" indent="-285750">
              <a:lnSpc>
                <a:spcPct val="150000"/>
              </a:lnSpc>
              <a:buFont typeface="Arial" panose="020B0604020202020204" pitchFamily="34" charset="0"/>
              <a:buChar char="•"/>
              <a:defRPr/>
            </a:pPr>
            <a:r>
              <a:rPr lang="en-US" b="1" dirty="0">
                <a:latin typeface="Arial" panose="020B0604020202020204" pitchFamily="34" charset="0"/>
                <a:cs typeface="Arial" panose="020B0604020202020204" pitchFamily="34" charset="0"/>
              </a:rPr>
              <a:t>Irony and sarcasm</a:t>
            </a:r>
          </a:p>
          <a:p>
            <a:pPr marL="742950" lvl="1" indent="-285750">
              <a:lnSpc>
                <a:spcPct val="150000"/>
              </a:lnSpc>
              <a:buFont typeface="Arial" panose="020B0604020202020204" pitchFamily="34" charset="0"/>
              <a:buChar char="•"/>
              <a:defRPr/>
            </a:pPr>
            <a:r>
              <a:rPr lang="en-US" b="1" dirty="0">
                <a:latin typeface="Arial" panose="020B0604020202020204" pitchFamily="34" charset="0"/>
                <a:cs typeface="Arial" panose="020B0604020202020204" pitchFamily="34" charset="0"/>
              </a:rPr>
              <a:t>Appeal to emotions</a:t>
            </a:r>
          </a:p>
          <a:p>
            <a:pPr marL="742950" lvl="1" indent="-285750">
              <a:lnSpc>
                <a:spcPct val="150000"/>
              </a:lnSpc>
              <a:buFont typeface="Arial" panose="020B0604020202020204" pitchFamily="34" charset="0"/>
              <a:buChar char="•"/>
              <a:defRPr/>
            </a:pPr>
            <a:r>
              <a:rPr lang="en-US" b="1" dirty="0">
                <a:latin typeface="Arial" panose="020B0604020202020204" pitchFamily="34" charset="0"/>
                <a:cs typeface="Arial" panose="020B0604020202020204" pitchFamily="34" charset="0"/>
              </a:rPr>
              <a:t>Appeal to authority or common sense</a:t>
            </a:r>
          </a:p>
          <a:p>
            <a:pPr marL="742950" lvl="1" indent="-285750">
              <a:lnSpc>
                <a:spcPct val="150000"/>
              </a:lnSpc>
              <a:buFont typeface="Arial" panose="020B0604020202020204" pitchFamily="34" charset="0"/>
              <a:buChar char="•"/>
              <a:defRPr/>
            </a:pPr>
            <a:r>
              <a:rPr lang="en-US" b="1" dirty="0">
                <a:latin typeface="Arial" panose="020B0604020202020204" pitchFamily="34" charset="0"/>
                <a:cs typeface="Arial" panose="020B0604020202020204" pitchFamily="34" charset="0"/>
              </a:rPr>
              <a:t>Repetition</a:t>
            </a:r>
          </a:p>
          <a:p>
            <a:pPr marL="742950" lvl="1" indent="-285750">
              <a:lnSpc>
                <a:spcPct val="200000"/>
              </a:lnSpc>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p:txBody>
      </p:sp>
      <p:sp>
        <p:nvSpPr>
          <p:cNvPr id="5" name="Прямоугольник 4"/>
          <p:cNvSpPr/>
          <p:nvPr/>
        </p:nvSpPr>
        <p:spPr>
          <a:xfrm>
            <a:off x="0" y="935009"/>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847792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2"/>
          <p:cNvSpPr txBox="1">
            <a:spLocks noChangeArrowheads="1"/>
          </p:cNvSpPr>
          <p:nvPr/>
        </p:nvSpPr>
        <p:spPr bwMode="auto">
          <a:xfrm>
            <a:off x="899592" y="2060848"/>
            <a:ext cx="7777163" cy="3052887"/>
          </a:xfrm>
          <a:prstGeom prst="rect">
            <a:avLst/>
          </a:prstGeom>
          <a:noFill/>
          <a:ln w="57150">
            <a:solidFill>
              <a:srgbClr val="C00000"/>
            </a:solidFill>
            <a:miter lim="800000"/>
            <a:headEnd/>
            <a:tailEnd/>
          </a:ln>
        </p:spPr>
        <p:txBody>
          <a:bodyPr>
            <a:spAutoFit/>
          </a:bodyPr>
          <a:lstStyle/>
          <a:p>
            <a:pPr marL="355600" indent="-355600" algn="ctr">
              <a:lnSpc>
                <a:spcPct val="200000"/>
              </a:lnSpc>
              <a:defRPr/>
            </a:pPr>
            <a:r>
              <a:rPr lang="ru-RU" sz="2500" b="1" dirty="0">
                <a:solidFill>
                  <a:srgbClr val="C00000"/>
                </a:solidFill>
                <a:latin typeface="Arial" panose="020B0604020202020204" pitchFamily="34" charset="0"/>
                <a:cs typeface="Arial" panose="020B0604020202020204" pitchFamily="34" charset="0"/>
              </a:rPr>
              <a:t>ОСТАЛЬНЫЕ СЛАЙДЫ ПРЕЗЕНТАЦИИ </a:t>
            </a:r>
          </a:p>
          <a:p>
            <a:pPr marL="355600" indent="-355600" algn="ctr">
              <a:lnSpc>
                <a:spcPct val="200000"/>
              </a:lnSpc>
              <a:defRPr/>
            </a:pPr>
            <a:r>
              <a:rPr lang="ru-RU" sz="2500" b="1" dirty="0">
                <a:solidFill>
                  <a:srgbClr val="C00000"/>
                </a:solidFill>
                <a:latin typeface="Arial" panose="020B0604020202020204" pitchFamily="34" charset="0"/>
                <a:cs typeface="Arial" panose="020B0604020202020204" pitchFamily="34" charset="0"/>
              </a:rPr>
              <a:t>НЕ ДОСТУПНЫ В </a:t>
            </a:r>
          </a:p>
          <a:p>
            <a:pPr marL="355600" indent="-355600" algn="ctr">
              <a:lnSpc>
                <a:spcPct val="200000"/>
              </a:lnSpc>
              <a:defRPr/>
            </a:pPr>
            <a:r>
              <a:rPr lang="ru-RU" sz="2500" b="1" dirty="0">
                <a:solidFill>
                  <a:srgbClr val="C00000"/>
                </a:solidFill>
                <a:latin typeface="Arial" panose="020B0604020202020204" pitchFamily="34" charset="0"/>
                <a:cs typeface="Arial" panose="020B0604020202020204" pitchFamily="34" charset="0"/>
              </a:rPr>
              <a:t>ДЕМОНСТРАЦИОННОЙ ВЕРСИИ</a:t>
            </a:r>
            <a:br>
              <a:rPr lang="en-US" sz="2500" b="1" dirty="0">
                <a:solidFill>
                  <a:srgbClr val="C00000"/>
                </a:solidFill>
                <a:latin typeface="Times New Roman" pitchFamily="18" charset="0"/>
                <a:cs typeface="Times New Roman" pitchFamily="18" charset="0"/>
              </a:rPr>
            </a:br>
            <a:endParaRPr lang="en-US" sz="2500" b="1" dirty="0">
              <a:solidFill>
                <a:srgbClr val="C00000"/>
              </a:solidFill>
              <a:latin typeface="Times New Roman" pitchFamily="18" charset="0"/>
              <a:cs typeface="Times New Roman" pitchFamily="18"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3262" y="-4394"/>
            <a:ext cx="2441582" cy="692696"/>
          </a:xfrm>
          <a:prstGeom prst="rect">
            <a:avLst/>
          </a:prstGeom>
        </p:spPr>
      </p:pic>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7784" y="5384"/>
            <a:ext cx="1565718" cy="710301"/>
          </a:xfrm>
          <a:prstGeom prst="rect">
            <a:avLst/>
          </a:prstGeom>
        </p:spPr>
      </p:pic>
    </p:spTree>
    <p:extLst>
      <p:ext uri="{BB962C8B-B14F-4D97-AF65-F5344CB8AC3E}">
        <p14:creationId xmlns:p14="http://schemas.microsoft.com/office/powerpoint/2010/main" val="1283552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угольник 11"/>
          <p:cNvSpPr/>
          <p:nvPr/>
        </p:nvSpPr>
        <p:spPr>
          <a:xfrm>
            <a:off x="7490" y="21580"/>
            <a:ext cx="9136509" cy="9591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146" name="Заголовок 1"/>
          <p:cNvSpPr>
            <a:spLocks noGrp="1"/>
          </p:cNvSpPr>
          <p:nvPr>
            <p:ph type="title" idx="4294967295"/>
          </p:nvPr>
        </p:nvSpPr>
        <p:spPr>
          <a:xfrm>
            <a:off x="357188" y="-99392"/>
            <a:ext cx="8229600" cy="1143000"/>
          </a:xfrm>
        </p:spPr>
        <p:txBody>
          <a:bodyPr/>
          <a:lstStyle/>
          <a:p>
            <a:pPr eaLnBrk="1" hangingPunct="1"/>
            <a:r>
              <a:rPr lang="en-US" sz="3000" b="1" dirty="0">
                <a:solidFill>
                  <a:schemeClr val="bg1"/>
                </a:solidFill>
                <a:latin typeface="Arial" panose="020B0604020202020204" pitchFamily="34" charset="0"/>
                <a:cs typeface="Arial" panose="020B0604020202020204" pitchFamily="34" charset="0"/>
              </a:rPr>
              <a:t>2. Understand your Essay Assignment</a:t>
            </a:r>
            <a:endParaRPr lang="ru-RU" sz="3000" b="1" dirty="0">
              <a:solidFill>
                <a:schemeClr val="bg1"/>
              </a:solidFill>
              <a:latin typeface="Arial" panose="020B0604020202020204" pitchFamily="34" charset="0"/>
              <a:cs typeface="Arial" panose="020B0604020202020204" pitchFamily="34" charset="0"/>
            </a:endParaRPr>
          </a:p>
        </p:txBody>
      </p:sp>
      <p:sp>
        <p:nvSpPr>
          <p:cNvPr id="5" name="TextBox 2"/>
          <p:cNvSpPr txBox="1">
            <a:spLocks noChangeArrowheads="1"/>
          </p:cNvSpPr>
          <p:nvPr/>
        </p:nvSpPr>
        <p:spPr bwMode="auto">
          <a:xfrm>
            <a:off x="1259632" y="2299806"/>
            <a:ext cx="6616737" cy="2785378"/>
          </a:xfrm>
          <a:prstGeom prst="rect">
            <a:avLst/>
          </a:prstGeom>
          <a:noFill/>
          <a:ln w="9525">
            <a:noFill/>
            <a:miter lim="800000"/>
            <a:headEnd/>
            <a:tailEnd/>
          </a:ln>
        </p:spPr>
        <p:txBody>
          <a:bodyPr wrap="square">
            <a:spAutoFit/>
          </a:bodyPr>
          <a:lstStyle/>
          <a:p>
            <a:pPr>
              <a:defRPr/>
            </a:pPr>
            <a:r>
              <a:rPr lang="en-US" sz="2500" dirty="0">
                <a:latin typeface="Arial" panose="020B0604020202020204" pitchFamily="34" charset="0"/>
                <a:cs typeface="Arial" panose="020B0604020202020204" pitchFamily="34" charset="0"/>
              </a:rPr>
              <a:t>You must write an essay in which you discuss:</a:t>
            </a:r>
          </a:p>
          <a:p>
            <a:pPr>
              <a:defRPr/>
            </a:pPr>
            <a:endParaRPr lang="en-US" sz="2500" dirty="0">
              <a:latin typeface="Arial" panose="020B0604020202020204" pitchFamily="34" charset="0"/>
              <a:cs typeface="Arial" panose="020B0604020202020204" pitchFamily="34" charset="0"/>
            </a:endParaRPr>
          </a:p>
          <a:p>
            <a:pPr>
              <a:defRPr/>
            </a:pPr>
            <a:r>
              <a:rPr lang="en-US" sz="2500" b="1" dirty="0">
                <a:latin typeface="Arial" panose="020B0604020202020204" pitchFamily="34" charset="0"/>
                <a:cs typeface="Arial" panose="020B0604020202020204" pitchFamily="34" charset="0"/>
              </a:rPr>
              <a:t>How persuasive is the author’s argument?</a:t>
            </a:r>
            <a:br>
              <a:rPr lang="en-US" sz="2500" b="1" dirty="0">
                <a:latin typeface="Arial" panose="020B0604020202020204" pitchFamily="34" charset="0"/>
                <a:cs typeface="Arial" panose="020B0604020202020204" pitchFamily="34" charset="0"/>
              </a:rPr>
            </a:br>
            <a:endParaRPr lang="en-US" sz="2500" b="1" dirty="0">
              <a:latin typeface="Arial" panose="020B0604020202020204" pitchFamily="34" charset="0"/>
              <a:cs typeface="Arial" panose="020B0604020202020204" pitchFamily="34" charset="0"/>
            </a:endParaRPr>
          </a:p>
          <a:p>
            <a:pPr>
              <a:defRPr/>
            </a:pPr>
            <a:r>
              <a:rPr lang="en-US" sz="2500" b="1" dirty="0">
                <a:latin typeface="Arial" panose="020B0604020202020204" pitchFamily="34" charset="0"/>
                <a:cs typeface="Arial" panose="020B0604020202020204" pitchFamily="34" charset="0"/>
              </a:rPr>
              <a:t>What does the author use to persuade the reader</a:t>
            </a:r>
            <a:endParaRPr lang="en-US" sz="2500" b="1" dirty="0">
              <a:latin typeface="Times New Roman" pitchFamily="18" charset="0"/>
              <a:cs typeface="Times New Roman" pitchFamily="18" charset="0"/>
            </a:endParaRPr>
          </a:p>
        </p:txBody>
      </p:sp>
      <p:sp>
        <p:nvSpPr>
          <p:cNvPr id="11" name="Прямоугольник 10"/>
          <p:cNvSpPr/>
          <p:nvPr/>
        </p:nvSpPr>
        <p:spPr>
          <a:xfrm>
            <a:off x="0" y="935009"/>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056840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idx="4294967295"/>
          </p:nvPr>
        </p:nvSpPr>
        <p:spPr>
          <a:xfrm>
            <a:off x="357188" y="-90264"/>
            <a:ext cx="8229600" cy="1143000"/>
          </a:xfrm>
        </p:spPr>
        <p:txBody>
          <a:bodyPr/>
          <a:lstStyle/>
          <a:p>
            <a:pPr eaLnBrk="1" hangingPunct="1"/>
            <a:r>
              <a:rPr lang="en-US" sz="3000" b="1" dirty="0">
                <a:latin typeface="Arial" panose="020B0604020202020204" pitchFamily="34" charset="0"/>
                <a:cs typeface="Arial" panose="020B0604020202020204" pitchFamily="34" charset="0"/>
              </a:rPr>
              <a:t>3. Scoring</a:t>
            </a:r>
            <a:endParaRPr lang="ru-RU" sz="3000" b="1" dirty="0">
              <a:latin typeface="Arial" panose="020B0604020202020204" pitchFamily="34" charset="0"/>
              <a:cs typeface="Arial" panose="020B0604020202020204" pitchFamily="34" charset="0"/>
            </a:endParaRPr>
          </a:p>
        </p:txBody>
      </p:sp>
      <p:sp>
        <p:nvSpPr>
          <p:cNvPr id="10" name="TextBox 2"/>
          <p:cNvSpPr txBox="1">
            <a:spLocks noChangeArrowheads="1"/>
          </p:cNvSpPr>
          <p:nvPr/>
        </p:nvSpPr>
        <p:spPr bwMode="auto">
          <a:xfrm>
            <a:off x="571500" y="1556792"/>
            <a:ext cx="7777163" cy="5016758"/>
          </a:xfrm>
          <a:prstGeom prst="rect">
            <a:avLst/>
          </a:prstGeom>
          <a:noFill/>
          <a:ln w="9525">
            <a:noFill/>
            <a:miter lim="800000"/>
            <a:headEnd/>
            <a:tailEnd/>
          </a:ln>
        </p:spPr>
        <p:txBody>
          <a:bodyPr>
            <a:spAutoFit/>
          </a:bodyPr>
          <a:lstStyle/>
          <a:p>
            <a:pPr marL="355600" indent="-355600">
              <a:lnSpc>
                <a:spcPct val="200000"/>
              </a:lnSpc>
              <a:buFont typeface="Arial" panose="020B0604020202020204" pitchFamily="34" charset="0"/>
              <a:buChar char="•"/>
              <a:defRPr/>
            </a:pPr>
            <a:r>
              <a:rPr lang="en-US" sz="2000" dirty="0">
                <a:latin typeface="Arial" panose="020B0604020202020204" pitchFamily="34" charset="0"/>
                <a:cs typeface="Arial" panose="020B0604020202020204" pitchFamily="34" charset="0"/>
              </a:rPr>
              <a:t>3 separate scores (Reading, Analysis, Writing)</a:t>
            </a:r>
          </a:p>
          <a:p>
            <a:pPr marL="355600" indent="-355600">
              <a:lnSpc>
                <a:spcPct val="200000"/>
              </a:lnSpc>
              <a:buFont typeface="Arial" panose="020B0604020202020204" pitchFamily="34" charset="0"/>
              <a:buChar char="•"/>
              <a:defRPr/>
            </a:pPr>
            <a:r>
              <a:rPr lang="en-US" sz="2000" dirty="0">
                <a:latin typeface="Arial" panose="020B0604020202020204" pitchFamily="34" charset="0"/>
                <a:cs typeface="Arial" panose="020B0604020202020204" pitchFamily="34" charset="0"/>
              </a:rPr>
              <a:t>Each score is within 2 – 8 range</a:t>
            </a:r>
          </a:p>
          <a:p>
            <a:pPr marL="355600" indent="-355600">
              <a:lnSpc>
                <a:spcPct val="200000"/>
              </a:lnSpc>
              <a:buFont typeface="Arial" panose="020B0604020202020204" pitchFamily="34" charset="0"/>
              <a:buChar char="•"/>
              <a:defRPr/>
            </a:pPr>
            <a:r>
              <a:rPr lang="en-US" sz="2000" dirty="0">
                <a:latin typeface="Arial" panose="020B0604020202020204" pitchFamily="34" charset="0"/>
                <a:cs typeface="Arial" panose="020B0604020202020204" pitchFamily="34" charset="0"/>
              </a:rPr>
              <a:t>2 graders will each give scores for your essays</a:t>
            </a:r>
          </a:p>
          <a:p>
            <a:pPr>
              <a:lnSpc>
                <a:spcPct val="200000"/>
              </a:lnSpc>
              <a:defRPr/>
            </a:pPr>
            <a:endParaRPr lang="en-US" sz="2000" dirty="0">
              <a:latin typeface="Arial" panose="020B0604020202020204" pitchFamily="34" charset="0"/>
              <a:cs typeface="Arial" panose="020B0604020202020204" pitchFamily="34" charset="0"/>
            </a:endParaRPr>
          </a:p>
          <a:p>
            <a:pPr>
              <a:lnSpc>
                <a:spcPct val="200000"/>
              </a:lnSpc>
              <a:defRPr/>
            </a:pPr>
            <a:r>
              <a:rPr lang="en-US" sz="2000" b="1" dirty="0">
                <a:latin typeface="Arial" panose="020B0604020202020204" pitchFamily="34" charset="0"/>
                <a:cs typeface="Arial" panose="020B0604020202020204" pitchFamily="34" charset="0"/>
              </a:rPr>
              <a:t>Reading</a:t>
            </a:r>
            <a:r>
              <a:rPr lang="en-US" sz="2000" dirty="0">
                <a:latin typeface="Arial" panose="020B0604020202020204" pitchFamily="34" charset="0"/>
                <a:cs typeface="Arial" panose="020B0604020202020204" pitchFamily="34" charset="0"/>
              </a:rPr>
              <a:t>: How well you understood the passage</a:t>
            </a:r>
            <a:br>
              <a:rPr lang="en-US" sz="2000"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Analysis</a:t>
            </a:r>
            <a:r>
              <a:rPr lang="en-US" sz="2000" dirty="0">
                <a:latin typeface="Arial" panose="020B0604020202020204" pitchFamily="34" charset="0"/>
                <a:cs typeface="Arial" panose="020B0604020202020204" pitchFamily="34" charset="0"/>
              </a:rPr>
              <a:t>: How well you analyze the passage (explain how the author builds his or her argument)</a:t>
            </a:r>
          </a:p>
          <a:p>
            <a:pPr>
              <a:lnSpc>
                <a:spcPct val="200000"/>
              </a:lnSpc>
              <a:defRPr/>
            </a:pPr>
            <a:r>
              <a:rPr lang="en-US" sz="2000" b="1" dirty="0">
                <a:latin typeface="Arial" panose="020B0604020202020204" pitchFamily="34" charset="0"/>
                <a:cs typeface="Arial" panose="020B0604020202020204" pitchFamily="34" charset="0"/>
              </a:rPr>
              <a:t>Writing</a:t>
            </a:r>
            <a:r>
              <a:rPr lang="en-US" sz="2000" dirty="0">
                <a:latin typeface="Arial" panose="020B0604020202020204" pitchFamily="34" charset="0"/>
                <a:cs typeface="Arial" panose="020B0604020202020204" pitchFamily="34" charset="0"/>
              </a:rPr>
              <a:t>: How well you wrote your essay</a:t>
            </a:r>
            <a:endParaRPr lang="en-US" dirty="0">
              <a:latin typeface="Arial" panose="020B0604020202020204" pitchFamily="34" charset="0"/>
              <a:cs typeface="Arial" panose="020B0604020202020204" pitchFamily="34" charset="0"/>
            </a:endParaRPr>
          </a:p>
        </p:txBody>
      </p:sp>
      <p:sp>
        <p:nvSpPr>
          <p:cNvPr id="5" name="Прямоугольник 4"/>
          <p:cNvSpPr/>
          <p:nvPr/>
        </p:nvSpPr>
        <p:spPr>
          <a:xfrm>
            <a:off x="0" y="935009"/>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389502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idx="4294967295"/>
          </p:nvPr>
        </p:nvSpPr>
        <p:spPr>
          <a:xfrm>
            <a:off x="357188" y="-90264"/>
            <a:ext cx="8229600" cy="1143000"/>
          </a:xfrm>
        </p:spPr>
        <p:txBody>
          <a:bodyPr/>
          <a:lstStyle/>
          <a:p>
            <a:pPr eaLnBrk="1" hangingPunct="1"/>
            <a:r>
              <a:rPr lang="en-US" sz="3000" b="1" dirty="0">
                <a:latin typeface="Arial" panose="020B0604020202020204" pitchFamily="34" charset="0"/>
                <a:cs typeface="Arial" panose="020B0604020202020204" pitchFamily="34" charset="0"/>
              </a:rPr>
              <a:t>4. Reading Passage</a:t>
            </a:r>
            <a:endParaRPr lang="ru-RU" sz="3000" b="1" dirty="0">
              <a:latin typeface="Arial" panose="020B0604020202020204" pitchFamily="34" charset="0"/>
              <a:cs typeface="Arial" panose="020B0604020202020204" pitchFamily="34" charset="0"/>
            </a:endParaRPr>
          </a:p>
        </p:txBody>
      </p:sp>
      <p:sp>
        <p:nvSpPr>
          <p:cNvPr id="10" name="TextBox 2"/>
          <p:cNvSpPr txBox="1">
            <a:spLocks noChangeArrowheads="1"/>
          </p:cNvSpPr>
          <p:nvPr/>
        </p:nvSpPr>
        <p:spPr bwMode="auto">
          <a:xfrm>
            <a:off x="571500" y="1556792"/>
            <a:ext cx="7777163" cy="4339650"/>
          </a:xfrm>
          <a:prstGeom prst="rect">
            <a:avLst/>
          </a:prstGeom>
          <a:noFill/>
          <a:ln w="9525">
            <a:noFill/>
            <a:miter lim="800000"/>
            <a:headEnd/>
            <a:tailEnd/>
          </a:ln>
        </p:spPr>
        <p:txBody>
          <a:bodyPr>
            <a:spAutoFit/>
          </a:bodyPr>
          <a:lstStyle/>
          <a:p>
            <a:pPr marL="355600" indent="-355600">
              <a:lnSpc>
                <a:spcPct val="150000"/>
              </a:lnSpc>
              <a:buFont typeface="Arial" panose="020B0604020202020204" pitchFamily="34" charset="0"/>
              <a:buChar char="•"/>
              <a:defRPr/>
            </a:pPr>
            <a:r>
              <a:rPr lang="en-US" sz="2000" dirty="0">
                <a:latin typeface="Arial" panose="020B0604020202020204" pitchFamily="34" charset="0"/>
                <a:cs typeface="Arial" panose="020B0604020202020204" pitchFamily="34" charset="0"/>
              </a:rPr>
              <a:t>650 – 750 words</a:t>
            </a:r>
          </a:p>
          <a:p>
            <a:pPr marL="355600" indent="-355600">
              <a:lnSpc>
                <a:spcPct val="150000"/>
              </a:lnSpc>
              <a:buFont typeface="Arial" panose="020B0604020202020204" pitchFamily="34" charset="0"/>
              <a:buChar char="•"/>
              <a:defRPr/>
            </a:pPr>
            <a:r>
              <a:rPr lang="en-US" sz="2000" dirty="0">
                <a:latin typeface="Arial" panose="020B0604020202020204" pitchFamily="34" charset="0"/>
                <a:cs typeface="Arial" panose="020B0604020202020204" pitchFamily="34" charset="0"/>
              </a:rPr>
              <a:t>The reading passage will come from a high quality sources</a:t>
            </a:r>
          </a:p>
          <a:p>
            <a:pPr marL="812800" lvl="1" indent="-355600">
              <a:lnSpc>
                <a:spcPct val="150000"/>
              </a:lnSpc>
              <a:buFont typeface="Arial" panose="020B0604020202020204" pitchFamily="34" charset="0"/>
              <a:buChar char="•"/>
              <a:defRPr/>
            </a:pPr>
            <a:r>
              <a:rPr lang="en-US" sz="2000" dirty="0">
                <a:latin typeface="Arial" panose="020B0604020202020204" pitchFamily="34" charset="0"/>
                <a:cs typeface="Arial" panose="020B0604020202020204" pitchFamily="34" charset="0"/>
              </a:rPr>
              <a:t>Historical document</a:t>
            </a:r>
          </a:p>
          <a:p>
            <a:pPr marL="812800" lvl="1" indent="-355600">
              <a:lnSpc>
                <a:spcPct val="150000"/>
              </a:lnSpc>
              <a:buFont typeface="Arial" panose="020B0604020202020204" pitchFamily="34" charset="0"/>
              <a:buChar char="•"/>
              <a:defRPr/>
            </a:pPr>
            <a:r>
              <a:rPr lang="en-US" sz="2000" dirty="0">
                <a:latin typeface="Arial" panose="020B0604020202020204" pitchFamily="34" charset="0"/>
                <a:cs typeface="Arial" panose="020B0604020202020204" pitchFamily="34" charset="0"/>
              </a:rPr>
              <a:t>Speeches by public figures (such as Presidents)</a:t>
            </a:r>
          </a:p>
          <a:p>
            <a:pPr marL="812800" lvl="1" indent="-355600">
              <a:lnSpc>
                <a:spcPct val="150000"/>
              </a:lnSpc>
              <a:buFont typeface="Arial" panose="020B0604020202020204" pitchFamily="34" charset="0"/>
              <a:buChar char="•"/>
              <a:defRPr/>
            </a:pPr>
            <a:r>
              <a:rPr lang="en-US" sz="2000" dirty="0">
                <a:latin typeface="Arial" panose="020B0604020202020204" pitchFamily="34" charset="0"/>
                <a:cs typeface="Arial" panose="020B0604020202020204" pitchFamily="34" charset="0"/>
              </a:rPr>
              <a:t>Academic papers</a:t>
            </a:r>
          </a:p>
          <a:p>
            <a:pPr marL="355600" indent="-355600">
              <a:lnSpc>
                <a:spcPct val="150000"/>
              </a:lnSpc>
              <a:buFont typeface="Arial" panose="020B0604020202020204" pitchFamily="34" charset="0"/>
              <a:buChar char="•"/>
              <a:defRPr/>
            </a:pPr>
            <a:r>
              <a:rPr lang="en-US" sz="2000" dirty="0">
                <a:latin typeface="Arial" panose="020B0604020202020204" pitchFamily="34" charset="0"/>
                <a:cs typeface="Arial" panose="020B0604020202020204" pitchFamily="34" charset="0"/>
              </a:rPr>
              <a:t>You will not have a highly technical text on a specialized subject</a:t>
            </a:r>
          </a:p>
          <a:p>
            <a:pPr marL="355600" indent="-355600">
              <a:lnSpc>
                <a:spcPct val="150000"/>
              </a:lnSpc>
              <a:buFont typeface="Arial" panose="020B0604020202020204" pitchFamily="34" charset="0"/>
              <a:buChar char="•"/>
              <a:defRPr/>
            </a:pPr>
            <a:r>
              <a:rPr lang="en-US" sz="2000" dirty="0">
                <a:latin typeface="Arial" panose="020B0604020202020204" pitchFamily="34" charset="0"/>
                <a:cs typeface="Arial" panose="020B0604020202020204" pitchFamily="34" charset="0"/>
              </a:rPr>
              <a:t>The reading passage will always contain an argument (author’s thesis and support)</a:t>
            </a:r>
          </a:p>
          <a:p>
            <a:pPr marL="355600" indent="-355600">
              <a:lnSpc>
                <a:spcPct val="200000"/>
              </a:lnSpc>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p:txBody>
      </p:sp>
      <p:sp>
        <p:nvSpPr>
          <p:cNvPr id="5" name="Прямоугольник 4"/>
          <p:cNvSpPr/>
          <p:nvPr/>
        </p:nvSpPr>
        <p:spPr>
          <a:xfrm>
            <a:off x="0" y="935009"/>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977919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idx="4294967295"/>
          </p:nvPr>
        </p:nvSpPr>
        <p:spPr>
          <a:xfrm>
            <a:off x="357188" y="-90264"/>
            <a:ext cx="8229600" cy="1143000"/>
          </a:xfrm>
        </p:spPr>
        <p:txBody>
          <a:bodyPr/>
          <a:lstStyle/>
          <a:p>
            <a:pPr eaLnBrk="1" hangingPunct="1"/>
            <a:r>
              <a:rPr lang="en-US" sz="3000" b="1" dirty="0">
                <a:latin typeface="Arial" panose="020B0604020202020204" pitchFamily="34" charset="0"/>
                <a:cs typeface="Arial" panose="020B0604020202020204" pitchFamily="34" charset="0"/>
              </a:rPr>
              <a:t>5. Essay Prompt </a:t>
            </a:r>
            <a:endParaRPr lang="ru-RU" sz="3000" b="1" dirty="0">
              <a:latin typeface="Arial" panose="020B0604020202020204" pitchFamily="34" charset="0"/>
              <a:cs typeface="Arial" panose="020B0604020202020204" pitchFamily="34" charset="0"/>
            </a:endParaRPr>
          </a:p>
        </p:txBody>
      </p:sp>
      <p:sp>
        <p:nvSpPr>
          <p:cNvPr id="10" name="TextBox 2"/>
          <p:cNvSpPr txBox="1">
            <a:spLocks noChangeArrowheads="1"/>
          </p:cNvSpPr>
          <p:nvPr/>
        </p:nvSpPr>
        <p:spPr bwMode="auto">
          <a:xfrm>
            <a:off x="539552" y="1412776"/>
            <a:ext cx="8248972" cy="5940088"/>
          </a:xfrm>
          <a:prstGeom prst="rect">
            <a:avLst/>
          </a:prstGeom>
          <a:noFill/>
          <a:ln w="9525">
            <a:noFill/>
            <a:miter lim="800000"/>
            <a:headEnd/>
            <a:tailEnd/>
          </a:ln>
        </p:spPr>
        <p:txBody>
          <a:bodyPr wrap="square">
            <a:spAutoFit/>
          </a:bodyPr>
          <a:lstStyle/>
          <a:p>
            <a:pPr>
              <a:defRPr/>
            </a:pPr>
            <a:r>
              <a:rPr lang="en-US" dirty="0">
                <a:latin typeface="Arial" panose="020B0604020202020204" pitchFamily="34" charset="0"/>
                <a:cs typeface="Arial" panose="020B0604020202020204" pitchFamily="34" charset="0"/>
              </a:rPr>
              <a:t>The essay prompt (directions) will always be the same. Good! You can prepare!</a:t>
            </a:r>
          </a:p>
          <a:p>
            <a:pPr>
              <a:defRPr/>
            </a:pPr>
            <a:endParaRPr lang="en-US" dirty="0">
              <a:latin typeface="Arial" panose="020B0604020202020204" pitchFamily="34" charset="0"/>
              <a:cs typeface="Arial" panose="020B0604020202020204" pitchFamily="34" charset="0"/>
            </a:endParaRPr>
          </a:p>
          <a:p>
            <a:pPr>
              <a:defRPr/>
            </a:pPr>
            <a:br>
              <a:rPr lang="en-US"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As you read the passage bellow, consider how the author uses</a:t>
            </a:r>
          </a:p>
          <a:p>
            <a:pPr marL="342900" indent="-342900">
              <a:buFont typeface="Arial" panose="020B0604020202020204" pitchFamily="34" charset="0"/>
              <a:buChar char="•"/>
              <a:defRPr/>
            </a:pPr>
            <a:r>
              <a:rPr lang="en-US" b="1" dirty="0">
                <a:latin typeface="Arial" panose="020B0604020202020204" pitchFamily="34" charset="0"/>
                <a:cs typeface="Arial" panose="020B0604020202020204" pitchFamily="34" charset="0"/>
              </a:rPr>
              <a:t>Evidence, such as facts or examples, to support claims</a:t>
            </a:r>
          </a:p>
          <a:p>
            <a:pPr marL="342900" indent="-342900">
              <a:buFont typeface="Arial" panose="020B0604020202020204" pitchFamily="34" charset="0"/>
              <a:buChar char="•"/>
              <a:defRPr/>
            </a:pPr>
            <a:r>
              <a:rPr lang="en-US" b="1" dirty="0">
                <a:latin typeface="Arial" panose="020B0604020202020204" pitchFamily="34" charset="0"/>
                <a:cs typeface="Arial" panose="020B0604020202020204" pitchFamily="34" charset="0"/>
              </a:rPr>
              <a:t>Reasoning to develop ideas and to connect claims and evidence</a:t>
            </a:r>
          </a:p>
          <a:p>
            <a:pPr marL="342900" indent="-342900">
              <a:buFont typeface="Arial" panose="020B0604020202020204" pitchFamily="34" charset="0"/>
              <a:buChar char="•"/>
              <a:defRPr/>
            </a:pPr>
            <a:r>
              <a:rPr lang="en-US" b="1" dirty="0">
                <a:latin typeface="Arial" panose="020B0604020202020204" pitchFamily="34" charset="0"/>
                <a:cs typeface="Arial" panose="020B0604020202020204" pitchFamily="34" charset="0"/>
              </a:rPr>
              <a:t>Stylistic or persuasive elements, such as word choice or appeals to emotion, to add power to the ideas expressed</a:t>
            </a:r>
          </a:p>
          <a:p>
            <a:pPr marL="342900" indent="-342900">
              <a:buFont typeface="Arial" panose="020B0604020202020204" pitchFamily="34" charset="0"/>
              <a:buChar char="•"/>
              <a:defRPr/>
            </a:pPr>
            <a:endParaRPr lang="en-US" b="1" dirty="0">
              <a:latin typeface="Arial" panose="020B0604020202020204" pitchFamily="34" charset="0"/>
              <a:cs typeface="Arial" panose="020B0604020202020204" pitchFamily="34" charset="0"/>
            </a:endParaRPr>
          </a:p>
          <a:p>
            <a:pPr>
              <a:defRPr/>
            </a:pPr>
            <a:r>
              <a:rPr lang="en-US" b="1" dirty="0">
                <a:latin typeface="Arial" panose="020B0604020202020204" pitchFamily="34" charset="0"/>
                <a:cs typeface="Arial" panose="020B0604020202020204" pitchFamily="34" charset="0"/>
              </a:rPr>
              <a:t>Write an essay in which you explain how the author builds an argument to persuade his/her audience. In your essay, analyze how the author uses one or more of the features listed above (of features of your own choice) to strengthen the logic and persuasiveness of the argument. Be sure that your analysis focuses on most relevant features of the passage.</a:t>
            </a:r>
          </a:p>
          <a:p>
            <a:pPr>
              <a:defRPr/>
            </a:pPr>
            <a:endParaRPr lang="en-US" b="1" dirty="0">
              <a:latin typeface="Arial" panose="020B0604020202020204" pitchFamily="34" charset="0"/>
              <a:cs typeface="Arial" panose="020B0604020202020204" pitchFamily="34" charset="0"/>
            </a:endParaRPr>
          </a:p>
          <a:p>
            <a:pPr>
              <a:defRPr/>
            </a:pPr>
            <a:r>
              <a:rPr lang="en-US" b="1" dirty="0">
                <a:latin typeface="Arial" panose="020B0604020202020204" pitchFamily="34" charset="0"/>
                <a:cs typeface="Arial" panose="020B0604020202020204" pitchFamily="34" charset="0"/>
              </a:rPr>
              <a:t>Your essay should not explain whether you agree with the author’s claims, but rather explain how the author builds an argument to persuade his/her audience.</a:t>
            </a:r>
            <a:r>
              <a:rPr lang="en-US" dirty="0">
                <a:latin typeface="Arial" panose="020B0604020202020204" pitchFamily="34" charset="0"/>
                <a:cs typeface="Arial" panose="020B0604020202020204" pitchFamily="34" charset="0"/>
              </a:rPr>
              <a:t> </a:t>
            </a:r>
          </a:p>
          <a:p>
            <a:pPr>
              <a:defRPr/>
            </a:pPr>
            <a:endParaRPr lang="en-US" sz="2000" dirty="0">
              <a:latin typeface="Arial" panose="020B0604020202020204" pitchFamily="34" charset="0"/>
              <a:cs typeface="Arial" panose="020B0604020202020204" pitchFamily="34" charset="0"/>
            </a:endParaRPr>
          </a:p>
          <a:p>
            <a:pPr marL="355600" indent="-355600">
              <a:lnSpc>
                <a:spcPct val="200000"/>
              </a:lnSpc>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p:txBody>
      </p:sp>
      <p:sp>
        <p:nvSpPr>
          <p:cNvPr id="5" name="Прямоугольник 4"/>
          <p:cNvSpPr/>
          <p:nvPr/>
        </p:nvSpPr>
        <p:spPr>
          <a:xfrm>
            <a:off x="0" y="935009"/>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946950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idx="4294967295"/>
          </p:nvPr>
        </p:nvSpPr>
        <p:spPr>
          <a:xfrm>
            <a:off x="357188" y="-90264"/>
            <a:ext cx="8229600" cy="1143000"/>
          </a:xfrm>
        </p:spPr>
        <p:txBody>
          <a:bodyPr/>
          <a:lstStyle/>
          <a:p>
            <a:pPr eaLnBrk="1" hangingPunct="1"/>
            <a:r>
              <a:rPr lang="en-US" sz="3000" b="1" dirty="0">
                <a:latin typeface="Arial" panose="020B0604020202020204" pitchFamily="34" charset="0"/>
                <a:cs typeface="Arial" panose="020B0604020202020204" pitchFamily="34" charset="0"/>
              </a:rPr>
              <a:t>6. Your Plan</a:t>
            </a:r>
            <a:endParaRPr lang="ru-RU" sz="3000" b="1" dirty="0">
              <a:latin typeface="Arial" panose="020B0604020202020204" pitchFamily="34" charset="0"/>
              <a:cs typeface="Arial" panose="020B0604020202020204" pitchFamily="34" charset="0"/>
            </a:endParaRPr>
          </a:p>
        </p:txBody>
      </p:sp>
      <p:sp>
        <p:nvSpPr>
          <p:cNvPr id="10" name="TextBox 2"/>
          <p:cNvSpPr txBox="1">
            <a:spLocks noChangeArrowheads="1"/>
          </p:cNvSpPr>
          <p:nvPr/>
        </p:nvSpPr>
        <p:spPr bwMode="auto">
          <a:xfrm>
            <a:off x="571500" y="1855271"/>
            <a:ext cx="7777163" cy="3877985"/>
          </a:xfrm>
          <a:prstGeom prst="rect">
            <a:avLst/>
          </a:prstGeom>
          <a:noFill/>
          <a:ln w="9525">
            <a:noFill/>
            <a:miter lim="800000"/>
            <a:headEnd/>
            <a:tailEnd/>
          </a:ln>
        </p:spPr>
        <p:txBody>
          <a:bodyPr>
            <a:spAutoFit/>
          </a:bodyPr>
          <a:lstStyle/>
          <a:p>
            <a:pPr marL="457200" indent="-457200">
              <a:lnSpc>
                <a:spcPct val="150000"/>
              </a:lnSpc>
              <a:buAutoNum type="arabicPeriod"/>
              <a:defRPr/>
            </a:pPr>
            <a:r>
              <a:rPr lang="en-US" sz="2000" dirty="0">
                <a:latin typeface="Arial" panose="020B0604020202020204" pitchFamily="34" charset="0"/>
                <a:cs typeface="Arial" panose="020B0604020202020204" pitchFamily="34" charset="0"/>
              </a:rPr>
              <a:t>Understand the author’s main claim.</a:t>
            </a:r>
          </a:p>
          <a:p>
            <a:pPr marL="457200" indent="-457200">
              <a:lnSpc>
                <a:spcPct val="150000"/>
              </a:lnSpc>
              <a:buAutoNum type="arabicPeriod"/>
              <a:defRPr/>
            </a:pPr>
            <a:r>
              <a:rPr lang="en-US" sz="2000" dirty="0">
                <a:latin typeface="Arial" panose="020B0604020202020204" pitchFamily="34" charset="0"/>
                <a:cs typeface="Arial" panose="020B0604020202020204" pitchFamily="34" charset="0"/>
              </a:rPr>
              <a:t>Read the passage carefully.</a:t>
            </a:r>
          </a:p>
          <a:p>
            <a:pPr marL="457200" indent="-457200">
              <a:lnSpc>
                <a:spcPct val="150000"/>
              </a:lnSpc>
              <a:buAutoNum type="arabicPeriod"/>
              <a:defRPr/>
            </a:pPr>
            <a:r>
              <a:rPr lang="en-US" sz="2000" dirty="0">
                <a:latin typeface="Arial" panose="020B0604020202020204" pitchFamily="34" charset="0"/>
                <a:cs typeface="Arial" panose="020B0604020202020204" pitchFamily="34" charset="0"/>
              </a:rPr>
              <a:t>Identify evidence, reasoning, and stylistic and persuasive elements. Evaluate each of them. Select most important.</a:t>
            </a:r>
          </a:p>
          <a:p>
            <a:pPr marL="457200" indent="-457200">
              <a:lnSpc>
                <a:spcPct val="150000"/>
              </a:lnSpc>
              <a:buAutoNum type="arabicPeriod"/>
              <a:defRPr/>
            </a:pPr>
            <a:r>
              <a:rPr lang="en-US" sz="2000" dirty="0">
                <a:latin typeface="Arial" panose="020B0604020202020204" pitchFamily="34" charset="0"/>
                <a:cs typeface="Arial" panose="020B0604020202020204" pitchFamily="34" charset="0"/>
              </a:rPr>
              <a:t>Make an outline of your essay.  </a:t>
            </a:r>
          </a:p>
          <a:p>
            <a:pPr marL="457200" indent="-457200">
              <a:lnSpc>
                <a:spcPct val="150000"/>
              </a:lnSpc>
              <a:buAutoNum type="arabicPeriod"/>
              <a:defRPr/>
            </a:pPr>
            <a:r>
              <a:rPr lang="en-US" sz="2000" dirty="0">
                <a:latin typeface="Arial" panose="020B0604020202020204" pitchFamily="34" charset="0"/>
                <a:cs typeface="Arial" panose="020B0604020202020204" pitchFamily="34" charset="0"/>
              </a:rPr>
              <a:t>Write introduction, main body and conclusion of your essay.</a:t>
            </a:r>
          </a:p>
          <a:p>
            <a:pPr marL="457200" indent="-457200">
              <a:lnSpc>
                <a:spcPct val="150000"/>
              </a:lnSpc>
              <a:buAutoNum type="arabicPeriod"/>
              <a:defRPr/>
            </a:pPr>
            <a:r>
              <a:rPr lang="en-US" sz="2000" dirty="0">
                <a:latin typeface="Arial" panose="020B0604020202020204" pitchFamily="34" charset="0"/>
                <a:cs typeface="Arial" panose="020B0604020202020204" pitchFamily="34" charset="0"/>
              </a:rPr>
              <a:t>Proofread your essay.</a:t>
            </a:r>
          </a:p>
          <a:p>
            <a:pPr marL="355600" indent="-355600">
              <a:lnSpc>
                <a:spcPct val="200000"/>
              </a:lnSpc>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p:txBody>
      </p:sp>
      <p:sp>
        <p:nvSpPr>
          <p:cNvPr id="5" name="Прямоугольник 4"/>
          <p:cNvSpPr/>
          <p:nvPr/>
        </p:nvSpPr>
        <p:spPr>
          <a:xfrm>
            <a:off x="0" y="935009"/>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348876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7490" y="21580"/>
            <a:ext cx="9136509" cy="9591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5254735" y="3284984"/>
            <a:ext cx="2989673" cy="57606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a:off x="755577" y="3832267"/>
            <a:ext cx="1872208" cy="57606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146" name="Заголовок 1"/>
          <p:cNvSpPr>
            <a:spLocks noGrp="1"/>
          </p:cNvSpPr>
          <p:nvPr>
            <p:ph type="title" idx="4294967295"/>
          </p:nvPr>
        </p:nvSpPr>
        <p:spPr>
          <a:xfrm>
            <a:off x="357188" y="-90264"/>
            <a:ext cx="8229600" cy="1143000"/>
          </a:xfrm>
        </p:spPr>
        <p:txBody>
          <a:bodyPr/>
          <a:lstStyle/>
          <a:p>
            <a:pPr eaLnBrk="1" hangingPunct="1"/>
            <a:r>
              <a:rPr lang="en-US" sz="3000" b="1" dirty="0">
                <a:solidFill>
                  <a:schemeClr val="bg1"/>
                </a:solidFill>
                <a:latin typeface="Arial" panose="020B0604020202020204" pitchFamily="34" charset="0"/>
                <a:cs typeface="Arial" panose="020B0604020202020204" pitchFamily="34" charset="0"/>
              </a:rPr>
              <a:t>7. The Author’s Main Claim</a:t>
            </a:r>
            <a:endParaRPr lang="ru-RU" sz="3000" b="1" dirty="0">
              <a:solidFill>
                <a:schemeClr val="bg1"/>
              </a:solidFill>
              <a:latin typeface="Arial" panose="020B0604020202020204" pitchFamily="34" charset="0"/>
              <a:cs typeface="Arial" panose="020B0604020202020204" pitchFamily="34" charset="0"/>
            </a:endParaRPr>
          </a:p>
        </p:txBody>
      </p:sp>
      <p:sp>
        <p:nvSpPr>
          <p:cNvPr id="10" name="TextBox 2"/>
          <p:cNvSpPr txBox="1">
            <a:spLocks noChangeArrowheads="1"/>
          </p:cNvSpPr>
          <p:nvPr/>
        </p:nvSpPr>
        <p:spPr bwMode="auto">
          <a:xfrm>
            <a:off x="571500" y="1484784"/>
            <a:ext cx="7777163" cy="5078313"/>
          </a:xfrm>
          <a:prstGeom prst="rect">
            <a:avLst/>
          </a:prstGeom>
          <a:noFill/>
          <a:ln w="9525">
            <a:noFill/>
            <a:miter lim="800000"/>
            <a:headEnd/>
            <a:tailEnd/>
          </a:ln>
        </p:spPr>
        <p:txBody>
          <a:bodyPr>
            <a:spAutoFit/>
          </a:bodyPr>
          <a:lstStyle/>
          <a:p>
            <a:pPr marL="285750" indent="-285750">
              <a:lnSpc>
                <a:spcPct val="20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Look at the prompt following the passage and find the author’s main claim written in it:</a:t>
            </a:r>
            <a:br>
              <a:rPr lang="en-US"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Write an essay in which you explain how Paul </a:t>
            </a:r>
            <a:r>
              <a:rPr lang="en-US" b="1" dirty="0" err="1">
                <a:latin typeface="Arial" panose="020B0604020202020204" pitchFamily="34" charset="0"/>
                <a:cs typeface="Arial" panose="020B0604020202020204" pitchFamily="34" charset="0"/>
              </a:rPr>
              <a:t>Bogard</a:t>
            </a:r>
            <a:r>
              <a:rPr lang="en-US" b="1" dirty="0">
                <a:latin typeface="Arial" panose="020B0604020202020204" pitchFamily="34" charset="0"/>
                <a:cs typeface="Arial" panose="020B0604020202020204" pitchFamily="34" charset="0"/>
              </a:rPr>
              <a:t> builds an argument to persuade his audience that natural darkness should be preserved. </a:t>
            </a:r>
            <a:br>
              <a:rPr lang="en-US" b="1" dirty="0">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a:p>
            <a:pPr marL="285750" indent="-285750">
              <a:lnSpc>
                <a:spcPct val="20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Understand and remember the claim. You will need to keep it in mind as you will read the passage and understand what is used to support the main claim. </a:t>
            </a:r>
          </a:p>
        </p:txBody>
      </p:sp>
      <p:sp>
        <p:nvSpPr>
          <p:cNvPr id="5" name="Прямоугольник 4"/>
          <p:cNvSpPr/>
          <p:nvPr/>
        </p:nvSpPr>
        <p:spPr>
          <a:xfrm>
            <a:off x="0" y="935009"/>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348319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idx="4294967295"/>
          </p:nvPr>
        </p:nvSpPr>
        <p:spPr>
          <a:xfrm>
            <a:off x="357188" y="-90264"/>
            <a:ext cx="8229600" cy="1143000"/>
          </a:xfrm>
        </p:spPr>
        <p:txBody>
          <a:bodyPr/>
          <a:lstStyle/>
          <a:p>
            <a:pPr eaLnBrk="1" hangingPunct="1"/>
            <a:r>
              <a:rPr lang="en-US" sz="3000" b="1" dirty="0">
                <a:latin typeface="Arial" panose="020B0604020202020204" pitchFamily="34" charset="0"/>
                <a:cs typeface="Arial" panose="020B0604020202020204" pitchFamily="34" charset="0"/>
              </a:rPr>
              <a:t>8. Read the Passage</a:t>
            </a:r>
            <a:endParaRPr lang="ru-RU" sz="3000" b="1" dirty="0">
              <a:latin typeface="Arial" panose="020B0604020202020204" pitchFamily="34" charset="0"/>
              <a:cs typeface="Arial" panose="020B0604020202020204" pitchFamily="34" charset="0"/>
            </a:endParaRPr>
          </a:p>
        </p:txBody>
      </p:sp>
      <p:sp>
        <p:nvSpPr>
          <p:cNvPr id="10" name="TextBox 2"/>
          <p:cNvSpPr txBox="1">
            <a:spLocks noChangeArrowheads="1"/>
          </p:cNvSpPr>
          <p:nvPr/>
        </p:nvSpPr>
        <p:spPr bwMode="auto">
          <a:xfrm>
            <a:off x="571500" y="1855271"/>
            <a:ext cx="7777163" cy="2862322"/>
          </a:xfrm>
          <a:prstGeom prst="rect">
            <a:avLst/>
          </a:prstGeom>
          <a:noFill/>
          <a:ln w="9525">
            <a:noFill/>
            <a:miter lim="800000"/>
            <a:headEnd/>
            <a:tailEnd/>
          </a:ln>
        </p:spPr>
        <p:txBody>
          <a:bodyPr>
            <a:spAutoFit/>
          </a:bodyPr>
          <a:lstStyle/>
          <a:p>
            <a:pPr marL="285750" indent="-285750">
              <a:lnSpc>
                <a:spcPct val="20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Read the passage carefully and actively, keeping in mind the author’s main claim</a:t>
            </a:r>
          </a:p>
          <a:p>
            <a:pPr marL="285750" indent="-285750">
              <a:lnSpc>
                <a:spcPct val="20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Try to understand each point made by the author </a:t>
            </a:r>
          </a:p>
          <a:p>
            <a:pPr marL="285750" indent="-285750">
              <a:lnSpc>
                <a:spcPct val="20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Try to understand the structure of the passage</a:t>
            </a:r>
          </a:p>
          <a:p>
            <a:pPr marL="285750" indent="-285750">
              <a:lnSpc>
                <a:spcPct val="200000"/>
              </a:lnSpc>
              <a:buFont typeface="Arial" panose="020B0604020202020204" pitchFamily="34" charset="0"/>
              <a:buChar char="•"/>
              <a:defRPr/>
            </a:pPr>
            <a:r>
              <a:rPr lang="en-US" dirty="0">
                <a:latin typeface="Arial" panose="020B0604020202020204" pitchFamily="34" charset="0"/>
                <a:cs typeface="Arial" panose="020B0604020202020204" pitchFamily="34" charset="0"/>
              </a:rPr>
              <a:t>Reread if you don’t understand </a:t>
            </a:r>
          </a:p>
        </p:txBody>
      </p:sp>
      <p:sp>
        <p:nvSpPr>
          <p:cNvPr id="5" name="Прямоугольник 4"/>
          <p:cNvSpPr/>
          <p:nvPr/>
        </p:nvSpPr>
        <p:spPr>
          <a:xfrm>
            <a:off x="0" y="935009"/>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560212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8025</TotalTime>
  <Words>704</Words>
  <Application>Microsoft Office PowerPoint</Application>
  <PresentationFormat>Экран (4:3)</PresentationFormat>
  <Paragraphs>160</Paragraphs>
  <Slides>25</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25</vt:i4>
      </vt:variant>
    </vt:vector>
  </HeadingPairs>
  <TitlesOfParts>
    <vt:vector size="29" baseType="lpstr">
      <vt:lpstr>Arial</vt:lpstr>
      <vt:lpstr>Calibri</vt:lpstr>
      <vt:lpstr>Times New Roman</vt:lpstr>
      <vt:lpstr>Тема Office</vt:lpstr>
      <vt:lpstr>Презентация PowerPoint</vt:lpstr>
      <vt:lpstr>1. Facts about SAT Essay</vt:lpstr>
      <vt:lpstr>2. Understand your Essay Assignment</vt:lpstr>
      <vt:lpstr>3. Scoring</vt:lpstr>
      <vt:lpstr>4. Reading Passage</vt:lpstr>
      <vt:lpstr>5. Essay Prompt </vt:lpstr>
      <vt:lpstr>6. Your Plan</vt:lpstr>
      <vt:lpstr>7. The Author’s Main Claim</vt:lpstr>
      <vt:lpstr>8. Read the Passage</vt:lpstr>
      <vt:lpstr>9. Look for Support</vt:lpstr>
      <vt:lpstr>10. Evidence</vt:lpstr>
      <vt:lpstr>11. Historical Facts</vt:lpstr>
      <vt:lpstr>12. Statistics</vt:lpstr>
      <vt:lpstr>12. Data from Publications</vt:lpstr>
      <vt:lpstr>14. Personal Account</vt:lpstr>
      <vt:lpstr>15. Reasoning</vt:lpstr>
      <vt:lpstr>16. Analogy</vt:lpstr>
      <vt:lpstr>17. Weak Analogy</vt:lpstr>
      <vt:lpstr>18. Generalization</vt:lpstr>
      <vt:lpstr>19. Generalization</vt:lpstr>
      <vt:lpstr>20. Week Generalization</vt:lpstr>
      <vt:lpstr>21. Week Generalization</vt:lpstr>
      <vt:lpstr>22. Cause-Effect Relationship</vt:lpstr>
      <vt:lpstr>23. Stylistic and Persuasive Elements</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Nikolay Shmelev</dc:creator>
  <cp:lastModifiedBy>Nikolai Shmelev</cp:lastModifiedBy>
  <cp:revision>291</cp:revision>
  <dcterms:created xsi:type="dcterms:W3CDTF">2011-03-11T14:45:49Z</dcterms:created>
  <dcterms:modified xsi:type="dcterms:W3CDTF">2016-05-19T10:59:57Z</dcterms:modified>
</cp:coreProperties>
</file>